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3" r:id="rId4"/>
  </p:sldMasterIdLst>
  <p:notesMasterIdLst>
    <p:notesMasterId r:id="rId25"/>
  </p:notesMasterIdLst>
  <p:sldIdLst>
    <p:sldId id="268" r:id="rId5"/>
    <p:sldId id="269" r:id="rId6"/>
    <p:sldId id="264" r:id="rId7"/>
    <p:sldId id="265" r:id="rId8"/>
    <p:sldId id="262" r:id="rId9"/>
    <p:sldId id="263" r:id="rId10"/>
    <p:sldId id="266" r:id="rId11"/>
    <p:sldId id="267" r:id="rId12"/>
    <p:sldId id="258" r:id="rId13"/>
    <p:sldId id="259" r:id="rId14"/>
    <p:sldId id="257" r:id="rId15"/>
    <p:sldId id="260" r:id="rId16"/>
    <p:sldId id="270" r:id="rId17"/>
    <p:sldId id="271" r:id="rId18"/>
    <p:sldId id="272" r:id="rId19"/>
    <p:sldId id="261" r:id="rId20"/>
    <p:sldId id="273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B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23" autoAdjust="0"/>
    <p:restoredTop sz="94660"/>
  </p:normalViewPr>
  <p:slideViewPr>
    <p:cSldViewPr snapToGrid="0">
      <p:cViewPr>
        <p:scale>
          <a:sx n="120" d="100"/>
          <a:sy n="120" d="100"/>
        </p:scale>
        <p:origin x="96" y="-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407C3-B180-4E69-96D8-A019D8C502CD}" type="datetimeFigureOut">
              <a:rPr lang="en-US" smtClean="0"/>
              <a:t>11/3/2017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EDF7F-F160-437F-AAA4-F118DE928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88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4FC72B-C88B-4318-AC7D-4205C7C3301E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700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238" indent="-2905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5225" indent="-2317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1950" indent="-2317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8675" indent="-2317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55875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13075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70275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7475" indent="-231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5A2C94-C9A4-444F-830C-0ED87558F17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8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6062-47CA-4465-946A-37B856DA66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90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6062-47CA-4465-946A-37B856DA669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85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6062-47CA-4465-946A-37B856DA669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63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6062-47CA-4465-946A-37B856DA669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808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22A6-0C5B-4AE5-B0FE-E29C3F2B8DCD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908A-FC45-4186-9175-152657DD1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44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22A6-0C5B-4AE5-B0FE-E29C3F2B8DCD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908A-FC45-4186-9175-152657DD1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3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22A6-0C5B-4AE5-B0FE-E29C3F2B8DCD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908A-FC45-4186-9175-152657DD1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729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/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/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47669-2ABE-427F-ADE5-42867F8D779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634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E90D3-5FCB-46FD-9DF3-CF04EC244C1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2695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/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B6CAC-E731-4DE4-A022-400359CCEA1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9666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45E72-1622-4EFB-B94A-E40787A0A4F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77010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D0D79-A099-4256-90D7-8FBCBBDA481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5894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2BA71-8DD0-4227-AECD-609AC384C9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7277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285C0-7993-4FA7-8F86-DA2A5E9A92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01391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084B3-0C30-483D-BACA-1ED939DD802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644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22A6-0C5B-4AE5-B0FE-E29C3F2B8DCD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908A-FC45-4186-9175-152657DD1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008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3" y="5883275"/>
            <a:ext cx="914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3" y="5883275"/>
            <a:ext cx="5105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3" y="5883275"/>
            <a:ext cx="3222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FFCBA-08C9-43FC-BAC0-77C1FEC2425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22897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4F572-6172-443B-939F-B8D9806C46B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11064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/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D7767-3D2E-44BA-B28F-D05437B36B6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544611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6613" y="7874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7813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/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B4497-6615-4D93-94C3-02744666120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2302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/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DCCEB-E8FF-42E9-9C7A-E6ACBB7D731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97547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6613" y="7874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7813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/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anchor="b"/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/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D3AF0-5C44-41DA-A9A9-48E24BF61E2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2242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anchor="b"/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/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6F7D-B63A-43DC-993B-B170D1022BA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9229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E5B58-4C8C-42C2-BDE1-3FDB98C246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1613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392CC-A7BC-47BF-AF87-A2E7EFE1FA1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0347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D5A0E-6273-4960-A98B-96BBA9973F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72506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22A6-0C5B-4AE5-B0FE-E29C3F2B8DCD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908A-FC45-4186-9175-152657DD1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680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D5697-1B7B-4136-9846-5D4C04C0B7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9234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5F05E-AF97-438A-B6E3-AEE8CAB6D4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12097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EC669-297E-4924-B924-8FDB0DDCB4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05191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D38A0-3A47-4C85-A8EA-860B0D2F58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97219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77BDC-EEEA-49E0-8455-C15DF6CB7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80598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0B9F7-EB25-49CA-845F-80DCCB378C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09359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AF455-308C-4C3E-AC13-4F59FC0F91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78020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B1639-F9CC-4866-A240-D94CA56BD0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12823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94360-47C0-4AC5-BF20-47BECD06EB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6670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5C878-18D0-4368-82C6-D03C7E0F40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78166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22A6-0C5B-4AE5-B0FE-E29C3F2B8DCD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908A-FC45-4186-9175-152657DD1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0862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5A8EC-5280-4DAB-BE1A-4E696C0B5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189196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552450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62000"/>
            <a:ext cx="12192000" cy="3810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89728"/>
            <a:ext cx="2844800" cy="168275"/>
          </a:xfrm>
        </p:spPr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latin typeface="Arial Black" pitchFamily="34" charset="0"/>
              </a:defRPr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689728"/>
            <a:ext cx="2844800" cy="168275"/>
          </a:xfrm>
        </p:spPr>
        <p:txBody>
          <a:bodyPr/>
          <a:lstStyle>
            <a:lvl1pPr>
              <a:defRPr b="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EE4462C3-D8CF-4760-8D0F-BF26154C20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965426"/>
      </p:ext>
    </p:extLst>
  </p:cSld>
  <p:clrMapOvr>
    <a:masterClrMapping/>
  </p:clrMapOvr>
  <p:transition spd="slow" advTm="20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D0775-16EB-41D2-8551-B8C8CA4C40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9889650"/>
      </p:ext>
    </p:extLst>
  </p:cSld>
  <p:clrMapOvr>
    <a:masterClrMapping/>
  </p:clrMapOvr>
  <p:transition spd="slow" advTm="20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67B1E-180D-4960-A86B-7FE9B18816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865564"/>
      </p:ext>
    </p:extLst>
  </p:cSld>
  <p:clrMapOvr>
    <a:masterClrMapping/>
  </p:clrMapOvr>
  <p:transition spd="slow" advTm="20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838200"/>
            <a:ext cx="5486400" cy="5486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838200"/>
            <a:ext cx="5486400" cy="5486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ABA13-D4D4-406B-AE76-D041E99DAC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294655"/>
      </p:ext>
    </p:extLst>
  </p:cSld>
  <p:clrMapOvr>
    <a:masterClrMapping/>
  </p:clrMapOvr>
  <p:transition spd="slow" advTm="20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6D5D5-D410-4E6A-8299-E9183A82E1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317318"/>
      </p:ext>
    </p:extLst>
  </p:cSld>
  <p:clrMapOvr>
    <a:masterClrMapping/>
  </p:clrMapOvr>
  <p:transition spd="slow" advTm="20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AF44D-AE3D-4332-B831-C7A2D81BA4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7586880"/>
      </p:ext>
    </p:extLst>
  </p:cSld>
  <p:clrMapOvr>
    <a:masterClrMapping/>
  </p:clrMapOvr>
  <p:transition spd="slow" advTm="20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EE7D9-27D2-4206-81DE-961FF5C4E8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137192"/>
      </p:ext>
    </p:extLst>
  </p:cSld>
  <p:clrMapOvr>
    <a:masterClrMapping/>
  </p:clrMapOvr>
  <p:transition spd="slow" advTm="20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F891A-8028-4499-9F74-F0D65E8BA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911646"/>
      </p:ext>
    </p:extLst>
  </p:cSld>
  <p:clrMapOvr>
    <a:masterClrMapping/>
  </p:clrMapOvr>
  <p:transition spd="slow" advTm="20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73A9-2493-49B9-BAAD-916E32FEA0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113357"/>
      </p:ext>
    </p:extLst>
  </p:cSld>
  <p:clrMapOvr>
    <a:masterClrMapping/>
  </p:clrMapOvr>
  <p:transition spd="slow" advTm="2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22A6-0C5B-4AE5-B0FE-E29C3F2B8DCD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908A-FC45-4186-9175-152657DD1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7606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AF1B5-1AB6-4CC4-BA01-97CE6C9CA2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6815467"/>
      </p:ext>
    </p:extLst>
  </p:cSld>
  <p:clrMapOvr>
    <a:masterClrMapping/>
  </p:clrMapOvr>
  <p:transition spd="slow" advTm="20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81000"/>
            <a:ext cx="27940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381000"/>
            <a:ext cx="81788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98A60-0D63-4D58-A9CF-484E9067C0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273998"/>
      </p:ext>
    </p:extLst>
  </p:cSld>
  <p:clrMapOvr>
    <a:masterClrMapping/>
  </p:clrMapOvr>
  <p:transition spd="slow" advTm="20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1760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838200"/>
            <a:ext cx="5486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838200"/>
            <a:ext cx="5486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2DA9F-2701-4935-BDDF-E9E553212C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336719"/>
      </p:ext>
    </p:extLst>
  </p:cSld>
  <p:clrMapOvr>
    <a:masterClrMapping/>
  </p:clrMapOvr>
  <p:transition spd="slow" advTm="20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1760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838200"/>
            <a:ext cx="5486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838200"/>
            <a:ext cx="5486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cmassengale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71C5D-BC34-465D-A7D7-B79E5190E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181382"/>
      </p:ext>
    </p:extLst>
  </p:cSld>
  <p:clrMapOvr>
    <a:masterClrMapping/>
  </p:clrMapOvr>
  <p:transition spd="slow" advTm="2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22A6-0C5B-4AE5-B0FE-E29C3F2B8DCD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908A-FC45-4186-9175-152657DD1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480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22A6-0C5B-4AE5-B0FE-E29C3F2B8DCD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908A-FC45-4186-9175-152657DD1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04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22A6-0C5B-4AE5-B0FE-E29C3F2B8DCD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908A-FC45-4186-9175-152657DD1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4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B22A6-0C5B-4AE5-B0FE-E29C3F2B8DCD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7908A-FC45-4186-9175-152657DD1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97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alpha val="72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B22A6-0C5B-4AE5-B0FE-E29C3F2B8DCD}" type="datetimeFigureOut">
              <a:rPr lang="en-US" smtClean="0"/>
              <a:pPr/>
              <a:t>11/3/2017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7908A-FC45-4186-9175-152657DD14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0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60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7000"/>
            <a:ext cx="9906000" cy="3124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3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3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5508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E268BEAF-2B68-4EE8-85FA-FC4FD8C9975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9398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0AEB685-D0BD-4048-BA31-B5F4C7BB0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72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381000"/>
            <a:ext cx="1117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838200"/>
            <a:ext cx="11176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61150"/>
            <a:ext cx="28448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600" b="1">
                <a:solidFill>
                  <a:srgbClr val="FFFFFF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89728"/>
            <a:ext cx="3860800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600" b="1">
                <a:solidFill>
                  <a:srgbClr val="FFFFFF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copyright cmassengale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689728"/>
            <a:ext cx="28448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600" b="1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F6FFC7-990A-4241-8958-32565C910CA2}" type="slidenum">
              <a:rPr lang="en-US" alt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679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ransition spd="slow" advTm="20000"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Impact" pitchFamily="34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Impact" pitchFamily="34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Impact" pitchFamily="34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Impact" pitchFamily="34" charset="0"/>
          <a:ea typeface="MS PGothic" panose="020B0600070205080204" pitchFamily="34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Impact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Impact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Impact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Impact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SzPct val="200000"/>
        <a:buChar char="•"/>
        <a:defRPr b="1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SzPct val="200000"/>
        <a:buChar char="–"/>
        <a:defRPr sz="1500" b="1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SzPct val="200000"/>
        <a:buChar char="•"/>
        <a:defRPr b="1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SzPct val="200000"/>
        <a:buChar char="–"/>
        <a:defRPr sz="1200" b="1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SzPct val="200000"/>
        <a:buChar char="»"/>
        <a:defRPr sz="1200" b="1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SzPct val="200000"/>
        <a:defRPr sz="1200" b="1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SzPct val="200000"/>
        <a:defRPr sz="1200" b="1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SzPct val="200000"/>
        <a:defRPr sz="1200" b="1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SzPct val="200000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hemistryland.com/CHM130S/13-Liquids/LiquidsSolutions.htm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45yabrnryXk" TargetMode="External"/><Relationship Id="rId4" Type="http://schemas.openxmlformats.org/officeDocument/2006/relationships/hyperlink" Target="http://www.youtube.com/watch?v=Oe3St1GgoHQ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viewpure.com/YDCA6a9WDFc?start=0&amp;end=0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copyright cmassengale</a:t>
            </a:r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1228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ED10E5-1A98-4AA5-AC5A-7FF5FB38DFB1}" type="slidenum">
              <a:rPr kumimoji="0" lang="en-US" alt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6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7938"/>
            <a:ext cx="1206448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2886" name="TextBox 7"/>
          <p:cNvSpPr txBox="1">
            <a:spLocks noChangeArrowheads="1"/>
          </p:cNvSpPr>
          <p:nvPr/>
        </p:nvSpPr>
        <p:spPr bwMode="auto">
          <a:xfrm>
            <a:off x="1562100" y="-11113"/>
            <a:ext cx="8686800" cy="36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BioBottle Data Table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5208738"/>
              </p:ext>
            </p:extLst>
          </p:nvPr>
        </p:nvGraphicFramePr>
        <p:xfrm>
          <a:off x="102637" y="328613"/>
          <a:ext cx="11961844" cy="677231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5980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0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65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Narrow" panose="020B0606020202030204" pitchFamily="34" charset="0"/>
                        </a:rPr>
                        <a:t>Date:                     Astronaut</a:t>
                      </a:r>
                      <a:r>
                        <a:rPr lang="en-US" sz="1800" b="1" baseline="0" dirty="0" smtClean="0">
                          <a:latin typeface="Arial Narrow" panose="020B0606020202030204" pitchFamily="34" charset="0"/>
                        </a:rPr>
                        <a:t> Status (dead or alive)</a:t>
                      </a:r>
                    </a:p>
                    <a:p>
                      <a:r>
                        <a:rPr lang="en-US" sz="1800" b="1" baseline="0" dirty="0" smtClean="0">
                          <a:latin typeface="Arial Narrow" panose="020B0606020202030204" pitchFamily="34" charset="0"/>
                        </a:rPr>
                        <a:t>Make 3 Qualitative Observations &amp; 3 Quantitative Observations                   </a:t>
                      </a:r>
                    </a:p>
                  </a:txBody>
                  <a:tcPr marL="91448" marR="91448" marT="45727" marB="45727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Arial Narrow" panose="020B0606020202030204" pitchFamily="34" charset="0"/>
                      </a:endParaRPr>
                    </a:p>
                  </a:txBody>
                  <a:tcPr marL="91448" marR="91448" marT="45727" marB="4572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3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 Narrow" panose="020B0606020202030204" pitchFamily="34" charset="0"/>
                        </a:rPr>
                        <a:t>Date:                                                          Astronaut Status</a:t>
                      </a:r>
                      <a:r>
                        <a:rPr lang="en-US" sz="1600" b="1" baseline="0" dirty="0" smtClean="0">
                          <a:latin typeface="Arial Narrow" panose="020B0606020202030204" pitchFamily="34" charset="0"/>
                        </a:rPr>
                        <a:t> (dead or alive)</a:t>
                      </a:r>
                      <a:endParaRPr lang="en-US" sz="1600" b="1" baseline="0" dirty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en-US" sz="1600" b="1" baseline="0" dirty="0" smtClean="0">
                          <a:latin typeface="Arial Narrow" panose="020B0606020202030204" pitchFamily="34" charset="0"/>
                        </a:rPr>
                        <a:t>Draw a quick diagram of the Nitrogen cycle in your bottle ecosystem. </a:t>
                      </a:r>
                    </a:p>
                  </a:txBody>
                  <a:tcPr marL="91448" marR="91448" marT="45727" marB="45727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8" marR="91448" marT="45727" marB="4572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0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Date:                                                Astronaut</a:t>
                      </a:r>
                      <a:r>
                        <a:rPr lang="en-US" sz="1400" baseline="0" dirty="0" smtClean="0"/>
                        <a:t> Status (dead or alive)</a:t>
                      </a:r>
                    </a:p>
                    <a:p>
                      <a:r>
                        <a:rPr lang="en-US" sz="1400" baseline="0" dirty="0" smtClean="0"/>
                        <a:t>Name 2-3 limiting factors that occur in your </a:t>
                      </a:r>
                      <a:r>
                        <a:rPr lang="en-US" sz="1400" baseline="0" dirty="0" err="1" smtClean="0"/>
                        <a:t>biobottle</a:t>
                      </a:r>
                      <a:r>
                        <a:rPr lang="en-US" sz="1400" baseline="0" dirty="0" smtClean="0"/>
                        <a:t>. How do these limiting factors negatively impact your astronaut. </a:t>
                      </a:r>
                      <a:endParaRPr lang="en-US" sz="1400" dirty="0"/>
                    </a:p>
                  </a:txBody>
                  <a:tcPr marL="91448" marR="91448" marT="45727" marB="45727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8" marR="91448" marT="45727" marB="4572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0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Date:                                                  </a:t>
                      </a:r>
                      <a:r>
                        <a:rPr lang="en-US" sz="1400" dirty="0" smtClean="0"/>
                        <a:t>Astronaut </a:t>
                      </a:r>
                      <a:r>
                        <a:rPr lang="en-US" sz="1400" dirty="0" smtClean="0"/>
                        <a:t>Status (dead or alive)</a:t>
                      </a:r>
                    </a:p>
                    <a:p>
                      <a:r>
                        <a:rPr lang="en-US" sz="1400" b="1" dirty="0" smtClean="0"/>
                        <a:t>Describe</a:t>
                      </a:r>
                      <a:r>
                        <a:rPr lang="en-US" sz="1400" dirty="0" smtClean="0"/>
                        <a:t> you most successful </a:t>
                      </a:r>
                      <a:r>
                        <a:rPr lang="en-US" sz="1400" dirty="0" err="1" smtClean="0"/>
                        <a:t>biobottle</a:t>
                      </a:r>
                      <a:r>
                        <a:rPr lang="en-US" sz="1400" dirty="0" smtClean="0"/>
                        <a:t> feature! (structure/decision/innovative design) </a:t>
                      </a:r>
                      <a:endParaRPr lang="en-US" sz="1400" dirty="0"/>
                    </a:p>
                  </a:txBody>
                  <a:tcPr marL="91448" marR="91448" marT="45727" marB="45727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8" marR="91448" marT="45727" marB="4572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02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Date:                                                   Astronaut Status (dead</a:t>
                      </a:r>
                      <a:r>
                        <a:rPr lang="en-US" sz="1400" baseline="0" dirty="0" smtClean="0"/>
                        <a:t> or alive)</a:t>
                      </a:r>
                    </a:p>
                    <a:p>
                      <a:r>
                        <a:rPr lang="en-US" sz="1400" b="1" baseline="0" dirty="0" smtClean="0"/>
                        <a:t>Describe the Niche of your organism.</a:t>
                      </a:r>
                      <a:r>
                        <a:rPr lang="en-US" sz="1400" b="1" dirty="0" smtClean="0"/>
                        <a:t>  </a:t>
                      </a:r>
                      <a:endParaRPr lang="en-US" sz="1400" b="1" dirty="0"/>
                    </a:p>
                  </a:txBody>
                  <a:tcPr marL="91448" marR="91448" marT="45727" marB="45727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8" marR="91448" marT="45727" marB="4572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02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91448" marR="91448" marT="45727" marB="45727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91448" marR="91448" marT="45727" marB="4572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102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8" marR="91448" marT="45727" marB="45727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91448" marR="91448" marT="45727" marB="4572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102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91448" marR="91448" marT="45727" marB="45727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91448" marR="91448" marT="45727" marB="4572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1025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91448" marR="91448" marT="45727" marB="45727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91448" marR="91448" marT="45727" marB="4572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102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8" marR="91448" marT="45727" marB="45727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1448" marR="91448" marT="45727" marB="4572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9704226" y="6166642"/>
            <a:ext cx="2266950" cy="53340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5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charset="0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charset="0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charset="0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sz="33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Impact"/>
                <a:ea typeface="MS PGothic" panose="020B0600070205080204" pitchFamily="34" charset="-128"/>
                <a:cs typeface="+mj-cs"/>
              </a:rPr>
              <a:t>INB Pg.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Impact"/>
                <a:ea typeface="MS PGothic" panose="020B0600070205080204" pitchFamily="34" charset="-128"/>
                <a:cs typeface="+mj-cs"/>
              </a:rPr>
              <a:t>28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Impact"/>
              <a:ea typeface="MS PGothic" panose="020B0600070205080204" pitchFamily="34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9469391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Biochemistry Pre-test</a:t>
            </a:r>
            <a:endParaRPr lang="en-US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4" y="1295400"/>
            <a:ext cx="11255432" cy="52578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Name a type of sugar.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What are the four major types of macromolecules?</a:t>
            </a:r>
          </a:p>
          <a:p>
            <a:pPr marL="514350" indent="-514350">
              <a:buNone/>
            </a:pPr>
            <a:endParaRPr 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marL="514350" indent="-514350">
              <a:buNone/>
            </a:pPr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3. What are substances termed that contain a pH of 7 or more?</a:t>
            </a:r>
          </a:p>
          <a:p>
            <a:pPr marL="514350" indent="-514350">
              <a:buNone/>
            </a:pPr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4. Provide an example of a nucleic acid.</a:t>
            </a:r>
          </a:p>
          <a:p>
            <a:pPr marL="514350" indent="-514350">
              <a:buNone/>
            </a:pPr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5. A __________________ helps speed up a chemical reaction.</a:t>
            </a:r>
          </a:p>
          <a:p>
            <a:pPr marL="514350" indent="-514350">
              <a:buNone/>
            </a:pPr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6. What are the five main elements of living things?</a:t>
            </a:r>
          </a:p>
          <a:p>
            <a:pPr marL="514350" indent="-514350">
              <a:buNone/>
            </a:pPr>
            <a:endParaRPr 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marL="514350" indent="-514350">
              <a:buNone/>
            </a:pPr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7. What substance is considered the universal solvent?</a:t>
            </a:r>
          </a:p>
          <a:p>
            <a:pPr marL="514350" indent="-514350">
              <a:buNone/>
            </a:pPr>
            <a:r>
              <a:rPr lang="en-US" sz="2400" dirty="0">
                <a:solidFill>
                  <a:schemeClr val="bg1"/>
                </a:solidFill>
                <a:latin typeface="Arial Narrow" pitchFamily="34" charset="0"/>
              </a:rPr>
              <a:t>8. Describe </a:t>
            </a:r>
            <a:r>
              <a:rPr lang="en-US" sz="2400" dirty="0" smtClean="0">
                <a:solidFill>
                  <a:schemeClr val="bg1"/>
                </a:solidFill>
                <a:latin typeface="Arial Narrow" pitchFamily="34" charset="0"/>
              </a:rPr>
              <a:t>why water can move up a plant.</a:t>
            </a:r>
            <a:endParaRPr lang="en-US" sz="2400" dirty="0">
              <a:solidFill>
                <a:schemeClr val="bg1"/>
              </a:solidFill>
              <a:latin typeface="Arial Narrow" pitchFamily="34" charset="0"/>
            </a:endParaRPr>
          </a:p>
          <a:p>
            <a:pPr marL="514350" indent="-514350">
              <a:buNone/>
            </a:pPr>
            <a:endParaRPr lang="en-US" sz="2000" dirty="0">
              <a:solidFill>
                <a:schemeClr val="bg1"/>
              </a:solidFill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sz="2000" dirty="0">
              <a:solidFill>
                <a:schemeClr val="bg1"/>
              </a:solidFill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sz="2000" dirty="0"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sz="2400" dirty="0"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sz="2400" dirty="0"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sz="2400" dirty="0"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dirty="0" smtClean="0"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dirty="0" smtClean="0"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84418" y="1302635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Glucose, ribose, fructose, maltose, etc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22098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Carbs, lipids, proteins, nucleic acids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8100" y="2664174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Basic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3116965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DNA, RNA, ATP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9146" y="3462635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Catalyst/enzyme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7400" y="434340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/>
              </a:rPr>
              <a:t>Carbon, Hydrogen, Oxygen, Nitrogen, Phosphorus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0" y="48006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</a:rPr>
              <a:t>Water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52600" y="5715001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Cohesion &amp; Adhesion… powered by evaporation</a:t>
            </a:r>
            <a:endParaRPr lang="en-US" sz="24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780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Unit 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#3 Biochemistry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114799"/>
            <a:ext cx="8901112" cy="2428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287" y="3152639"/>
            <a:ext cx="487680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4" y="3152639"/>
            <a:ext cx="6690316" cy="2233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063" y="114799"/>
            <a:ext cx="2481263" cy="24626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272" y="4762500"/>
            <a:ext cx="3589707" cy="20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1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1790" y="131429"/>
            <a:ext cx="1205021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latin typeface="Arial" pitchFamily="34" charset="0"/>
              </a:rPr>
              <a:t>Water Notes</a:t>
            </a:r>
            <a:endParaRPr lang="en-US" sz="44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en-US" sz="32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Where there is LIFE, there is WATER! </a:t>
            </a:r>
            <a:endParaRPr lang="en-US" sz="3200" dirty="0">
              <a:latin typeface="Tahoma" pitchFamily="34" charset="0"/>
              <a:cs typeface="Tahoma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en-US" sz="20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	</a:t>
            </a:r>
            <a:r>
              <a:rPr lang="en-US" sz="2000" dirty="0">
                <a:latin typeface="Arial" pitchFamily="34" charset="0"/>
              </a:rPr>
              <a:t>	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90" y="1771307"/>
            <a:ext cx="8513878" cy="4789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82590" y="3021980"/>
            <a:ext cx="2687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Life on Mars?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0638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75877" y="-260916"/>
            <a:ext cx="10027357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ahoma" pitchFamily="34" charset="0"/>
                <a:cs typeface="Tahoma" pitchFamily="34" charset="0"/>
              </a:rPr>
              <a:t> </a:t>
            </a:r>
            <a:endParaRPr lang="en-US" sz="20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en-US" sz="40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Water </a:t>
            </a:r>
            <a:r>
              <a:rPr lang="en-US" sz="4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(H</a:t>
            </a:r>
            <a:r>
              <a:rPr lang="en-US" sz="4000" baseline="-25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2</a:t>
            </a:r>
            <a:r>
              <a:rPr lang="en-US" sz="40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O)- Molecular Structure </a:t>
            </a:r>
            <a:endParaRPr lang="en-US" sz="4000" dirty="0">
              <a:latin typeface="Tahoma" pitchFamily="34" charset="0"/>
              <a:cs typeface="Tahoma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en-US" sz="20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	</a:t>
            </a:r>
            <a:r>
              <a:rPr lang="en-US" sz="2000" dirty="0">
                <a:latin typeface="Arial" pitchFamily="34" charset="0"/>
              </a:rPr>
              <a:t>	</a:t>
            </a:r>
          </a:p>
        </p:txBody>
      </p:sp>
      <p:pic>
        <p:nvPicPr>
          <p:cNvPr id="7" name="Picture 6" descr="wat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5211" y="3322979"/>
            <a:ext cx="3348239" cy="33924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796" y="940816"/>
            <a:ext cx="3121423" cy="2359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251" y="4038600"/>
            <a:ext cx="3105150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78" y="3767648"/>
            <a:ext cx="2813563" cy="2813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6284" y="707373"/>
            <a:ext cx="4973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smtClean="0"/>
              <a:t>Bent</a:t>
            </a:r>
          </a:p>
          <a:p>
            <a:pPr marL="285750" indent="-285750">
              <a:buFontTx/>
              <a:buChar char="-"/>
            </a:pPr>
            <a:r>
              <a:rPr lang="en-US" sz="3200" dirty="0" smtClean="0"/>
              <a:t>Charged on both ends (polar)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46513" y="1517497"/>
            <a:ext cx="10950497" cy="1446550"/>
          </a:xfrm>
          <a:prstGeom prst="rect">
            <a:avLst/>
          </a:prstGeom>
          <a:solidFill>
            <a:srgbClr val="73FB79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*Waters (O-H) bond is very hard to split</a:t>
            </a:r>
            <a:r>
              <a:rPr lang="mr-IN" sz="4400" b="1" dirty="0" smtClean="0"/>
              <a:t>…</a:t>
            </a:r>
            <a:r>
              <a:rPr lang="en-US" sz="4400" b="1" dirty="0" smtClean="0"/>
              <a:t>.. Only plants can do it!</a:t>
            </a:r>
            <a:endParaRPr lang="en-US" sz="4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659104"/>
            <a:ext cx="10961649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What you need to know-</a:t>
            </a:r>
          </a:p>
          <a:p>
            <a:pPr marL="342900" indent="-342900">
              <a:buAutoNum type="arabicPeriod"/>
            </a:pPr>
            <a:r>
              <a:rPr lang="en-US" sz="3200" b="1" dirty="0" smtClean="0"/>
              <a:t>Different properties of H</a:t>
            </a:r>
            <a:r>
              <a:rPr lang="en-US" sz="2400" b="1" dirty="0" smtClean="0"/>
              <a:t>2</a:t>
            </a:r>
            <a:r>
              <a:rPr lang="en-US" sz="3200" b="1" dirty="0" smtClean="0"/>
              <a:t>O</a:t>
            </a:r>
          </a:p>
          <a:p>
            <a:pPr marL="342900" indent="-342900">
              <a:buAutoNum type="arabicPeriod"/>
            </a:pPr>
            <a:r>
              <a:rPr lang="en-US" sz="3200" b="1" dirty="0" smtClean="0"/>
              <a:t>Their biological significance</a:t>
            </a:r>
          </a:p>
          <a:p>
            <a:pPr marL="342900" indent="-342900">
              <a:buAutoNum type="arabicPeriod"/>
            </a:pPr>
            <a:r>
              <a:rPr lang="en-US" sz="3200" b="1" dirty="0" smtClean="0"/>
              <a:t>How each property is determined by water’s molecular structure</a:t>
            </a:r>
          </a:p>
        </p:txBody>
      </p:sp>
    </p:spTree>
    <p:extLst>
      <p:ext uri="{BB962C8B-B14F-4D97-AF65-F5344CB8AC3E}">
        <p14:creationId xmlns:p14="http://schemas.microsoft.com/office/powerpoint/2010/main" val="89484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uiExpand="1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4966" y="1617989"/>
            <a:ext cx="1154151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en-US" sz="20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	</a:t>
            </a:r>
            <a:r>
              <a:rPr lang="en-US" sz="2000" dirty="0">
                <a:latin typeface="Arial" pitchFamily="34" charset="0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966" y="0"/>
            <a:ext cx="115415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Properties of H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O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	1. H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O is POLAR</a:t>
            </a:r>
          </a:p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-unequal distribution (sharing) of charges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-How detergents work: they are charged at one end (polar), and uncharged at the other end (nonpolar) </a:t>
            </a:r>
          </a:p>
          <a:p>
            <a:endParaRPr lang="en-US" sz="36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Ex. Soap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755" y="2927286"/>
            <a:ext cx="5029201" cy="3771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4966" y="604975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http://www.chemistryland.com/CHM130S/13-Liquids/LiquidsSolutions.html</a:t>
            </a:r>
            <a:r>
              <a:rPr lang="en-US" dirty="0" smtClean="0">
                <a:hlinkClick r:id="rId4"/>
              </a:rPr>
              <a:t>#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4966" y="4441002"/>
            <a:ext cx="10671717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Biological Significance: </a:t>
            </a:r>
          </a:p>
          <a:p>
            <a:r>
              <a:rPr lang="en-US" sz="3200" dirty="0" smtClean="0"/>
              <a:t>1. Cell membrane- ½ polar and ½ nonpolar</a:t>
            </a:r>
            <a:r>
              <a:rPr lang="mr-IN" sz="3200" dirty="0" smtClean="0"/>
              <a:t>…</a:t>
            </a:r>
            <a:r>
              <a:rPr lang="en-US" sz="3200" dirty="0" smtClean="0"/>
              <a:t>.which creates a barrier protecting the inside of the cell.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90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6813" r="45573" b="14375"/>
          <a:stretch/>
        </p:blipFill>
        <p:spPr>
          <a:xfrm>
            <a:off x="420933" y="940970"/>
            <a:ext cx="5565530" cy="45104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361" y="223024"/>
            <a:ext cx="115861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2. </a:t>
            </a:r>
            <a:r>
              <a:rPr lang="en-US" sz="3600" dirty="0" smtClean="0"/>
              <a:t>H2O is an excellent solvent (aka</a:t>
            </a:r>
            <a:r>
              <a:rPr lang="mr-IN" sz="3600" dirty="0" smtClean="0"/>
              <a:t>…</a:t>
            </a:r>
            <a:r>
              <a:rPr lang="en-US" sz="3600" dirty="0" smtClean="0"/>
              <a:t> dissolves things well)</a:t>
            </a:r>
          </a:p>
          <a:p>
            <a:endParaRPr lang="en-US" sz="3600" dirty="0"/>
          </a:p>
          <a:p>
            <a:r>
              <a:rPr lang="en-US" sz="3600" dirty="0" smtClean="0"/>
              <a:t>								Salt: </a:t>
            </a:r>
            <a:r>
              <a:rPr lang="en-US" sz="3600" dirty="0" err="1" smtClean="0"/>
              <a:t>NaCl</a:t>
            </a:r>
            <a:endParaRPr lang="en-US" sz="3600" dirty="0" smtClean="0"/>
          </a:p>
          <a:p>
            <a:r>
              <a:rPr lang="en-US" sz="3600" dirty="0"/>
              <a:t>	</a:t>
            </a:r>
            <a:r>
              <a:rPr lang="en-US" sz="3600" dirty="0" smtClean="0"/>
              <a:t>						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103327" y="1838850"/>
            <a:ext cx="4906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 Water is charged at both ends, which allows it to bond to any charged molecule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00361" y="4620364"/>
            <a:ext cx="10961649" cy="206210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Biological Significance: </a:t>
            </a:r>
          </a:p>
          <a:p>
            <a:pPr marL="342900" indent="-342900">
              <a:buAutoNum type="arabicPeriod"/>
            </a:pPr>
            <a:r>
              <a:rPr lang="en-US" sz="3200" b="1" dirty="0" smtClean="0"/>
              <a:t>Bloodstream</a:t>
            </a:r>
            <a:r>
              <a:rPr lang="mr-IN" sz="3200" b="1" dirty="0" smtClean="0"/>
              <a:t>…</a:t>
            </a:r>
            <a:r>
              <a:rPr lang="en-US" sz="3200" b="1" dirty="0" smtClean="0"/>
              <a:t> dissolves sugars/proteins</a:t>
            </a:r>
          </a:p>
          <a:p>
            <a:pPr marL="342900" indent="-342900">
              <a:buAutoNum type="arabicPeriod"/>
            </a:pPr>
            <a:r>
              <a:rPr lang="en-US" sz="3200" b="1" dirty="0" smtClean="0"/>
              <a:t>Waste excretion (urine)</a:t>
            </a:r>
          </a:p>
          <a:p>
            <a:pPr marL="342900" indent="-342900">
              <a:buAutoNum type="arabicPeriod"/>
            </a:pPr>
            <a:r>
              <a:rPr lang="en-US" sz="3200" b="1" dirty="0" smtClean="0"/>
              <a:t>Plants use water to absorb nutrients</a:t>
            </a:r>
          </a:p>
        </p:txBody>
      </p:sp>
    </p:spTree>
    <p:extLst>
      <p:ext uri="{BB962C8B-B14F-4D97-AF65-F5344CB8AC3E}">
        <p14:creationId xmlns:p14="http://schemas.microsoft.com/office/powerpoint/2010/main" val="13434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uiExpand="1" build="allAtOnce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563" y="116565"/>
            <a:ext cx="3067050" cy="3021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225" y="167473"/>
            <a:ext cx="117363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3. Adhesion &amp; Cohesion</a:t>
            </a:r>
            <a:endParaRPr lang="en-US" sz="2800" dirty="0"/>
          </a:p>
          <a:p>
            <a:r>
              <a:rPr lang="en-US" sz="2800" dirty="0" smtClean="0"/>
              <a:t>	Cohesion- water sticks to water (polar)</a:t>
            </a:r>
          </a:p>
          <a:p>
            <a:r>
              <a:rPr lang="en-US" sz="2800" dirty="0" smtClean="0"/>
              <a:t>	Adhesion- water sticks to other charged molecules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42875" y="1652909"/>
            <a:ext cx="6600111" cy="304698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Biological Significance: </a:t>
            </a:r>
          </a:p>
          <a:p>
            <a:pPr marL="342900" indent="-342900">
              <a:buAutoNum type="arabicPeriod"/>
            </a:pPr>
            <a:r>
              <a:rPr lang="en-US" sz="3200" b="1" dirty="0" smtClean="0"/>
              <a:t>H</a:t>
            </a:r>
            <a:r>
              <a:rPr lang="en-US" sz="2400" b="1" dirty="0" smtClean="0"/>
              <a:t>2</a:t>
            </a:r>
            <a:r>
              <a:rPr lang="en-US" sz="3200" b="1" dirty="0" smtClean="0"/>
              <a:t>O can travel up trees from roots to leaves</a:t>
            </a:r>
            <a:endParaRPr lang="en-US" sz="3200" b="1" dirty="0"/>
          </a:p>
          <a:p>
            <a:r>
              <a:rPr lang="en-US" sz="3200" b="1" dirty="0" smtClean="0"/>
              <a:t>-H</a:t>
            </a:r>
            <a:r>
              <a:rPr lang="en-US" sz="2400" b="1" dirty="0" smtClean="0"/>
              <a:t>2</a:t>
            </a:r>
            <a:r>
              <a:rPr lang="en-US" sz="3200" b="1" dirty="0" smtClean="0"/>
              <a:t>O is “pulled up” by evaporation</a:t>
            </a:r>
          </a:p>
          <a:p>
            <a:r>
              <a:rPr lang="en-US" sz="3200" b="1" dirty="0" smtClean="0"/>
              <a:t>-H</a:t>
            </a:r>
            <a:r>
              <a:rPr lang="en-US" sz="2400" b="1" dirty="0" smtClean="0"/>
              <a:t>2</a:t>
            </a:r>
            <a:r>
              <a:rPr lang="en-US" sz="3200" b="1" dirty="0" smtClean="0"/>
              <a:t>O sticks to xylem (charged) transport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711" y="1552468"/>
            <a:ext cx="4929902" cy="54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6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225" y="167473"/>
            <a:ext cx="11736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  <a:r>
              <a:rPr lang="en-US" sz="2800" dirty="0" smtClean="0"/>
              <a:t>. Surface Tension</a:t>
            </a:r>
            <a:endParaRPr lang="en-US" sz="2800" dirty="0"/>
          </a:p>
          <a:p>
            <a:r>
              <a:rPr lang="en-US" sz="2800" dirty="0" smtClean="0"/>
              <a:t>    -H</a:t>
            </a:r>
            <a:r>
              <a:rPr lang="en-US" sz="2000" dirty="0" smtClean="0"/>
              <a:t>2</a:t>
            </a:r>
            <a:r>
              <a:rPr lang="en-US" sz="2800" dirty="0" smtClean="0"/>
              <a:t>O forms a blanket at the surface because of cohesion</a:t>
            </a:r>
          </a:p>
        </p:txBody>
      </p:sp>
      <p:pic>
        <p:nvPicPr>
          <p:cNvPr id="6" name="Picture 5" descr="03-03-WaterStri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3101" y="1121580"/>
            <a:ext cx="4678361" cy="35087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191912"/>
            <a:ext cx="6353175" cy="44997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8613" y="3961825"/>
            <a:ext cx="9709150" cy="15696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Biological Significance: </a:t>
            </a:r>
          </a:p>
          <a:p>
            <a:r>
              <a:rPr lang="en-US" sz="3200" b="1" dirty="0" smtClean="0"/>
              <a:t>Organisms can “walk on water” to find mates, food &amp; escape predators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8613" y="5880036"/>
            <a:ext cx="6029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://www.youtube.com/watch?v=Oe3St1GgoHQ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63462" y="1247955"/>
            <a:ext cx="5328538" cy="2308324"/>
          </a:xfrm>
          <a:prstGeom prst="rect">
            <a:avLst/>
          </a:prstGeom>
          <a:solidFill>
            <a:srgbClr val="73FB79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-soap can break surface tension because its polar end clings to water and its nonpolar end pulls away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5367180" y="5972806"/>
            <a:ext cx="4840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www.youtube.com/watch?v=45yabrnryXk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67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9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44966" y="1617989"/>
            <a:ext cx="11541512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Tahoma" pitchFamily="34" charset="0"/>
              <a:cs typeface="Tahoma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en-US" sz="20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	</a:t>
            </a:r>
            <a:r>
              <a:rPr lang="en-US" sz="2000" dirty="0">
                <a:latin typeface="Arial" pitchFamily="34" charset="0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966" y="0"/>
            <a:ext cx="11541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5. High Heat Capacity </a:t>
            </a:r>
          </a:p>
          <a:p>
            <a:r>
              <a:rPr lang="en-US" sz="36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 -H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O resists temperature change</a:t>
            </a:r>
          </a:p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Why? A high amount energy is needed to be added or removed in order to heat or cool H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O.</a:t>
            </a:r>
          </a:p>
          <a:p>
            <a:r>
              <a:rPr lang="en-US" sz="3600" dirty="0" smtClean="0">
                <a:latin typeface="Arial" charset="0"/>
                <a:ea typeface="Arial" charset="0"/>
                <a:cs typeface="Arial" charset="0"/>
              </a:rPr>
              <a:t>*its difficult to get that many small molecules to move or stop</a:t>
            </a:r>
            <a:endParaRPr lang="en-US" sz="3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966" y="3940940"/>
            <a:ext cx="10671717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Biological Significance: 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Oceans maintain steady temperatures throughout the year (ocean life can regulate body temp.)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Sweating cools body (hottest water molecules leave &amp; cooler water molecules remain)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461" y="250778"/>
            <a:ext cx="4139226" cy="2892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490" y="250778"/>
            <a:ext cx="6989762" cy="358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5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707"/>
            <a:ext cx="9706970" cy="1143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6</a:t>
            </a:r>
            <a:r>
              <a:rPr lang="en-US" dirty="0" smtClean="0"/>
              <a:t>. pH of H</a:t>
            </a:r>
            <a:r>
              <a:rPr lang="en-US" sz="3600" dirty="0" smtClean="0"/>
              <a:t>2</a:t>
            </a:r>
            <a:r>
              <a:rPr lang="en-US" dirty="0" smtClean="0"/>
              <a:t>O scale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13" y="838201"/>
            <a:ext cx="8220959" cy="528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-pH (potential Hydrogen)</a:t>
            </a:r>
          </a:p>
          <a:p>
            <a:pPr marL="0" indent="0">
              <a:buNone/>
            </a:pPr>
            <a:r>
              <a:rPr lang="en-US" dirty="0" smtClean="0"/>
              <a:t>Ionization of H2O:</a:t>
            </a:r>
            <a:r>
              <a:rPr lang="en-US" sz="1800" dirty="0"/>
              <a:t> </a:t>
            </a:r>
            <a:r>
              <a:rPr lang="en-US" sz="1800" dirty="0" smtClean="0"/>
              <a:t>    </a:t>
            </a:r>
            <a:r>
              <a:rPr lang="en-US" sz="2600" b="1" dirty="0" smtClean="0"/>
              <a:t>H</a:t>
            </a:r>
            <a:r>
              <a:rPr lang="en-US" sz="2600" b="1" baseline="-25000" dirty="0" smtClean="0"/>
              <a:t>2</a:t>
            </a:r>
            <a:r>
              <a:rPr lang="en-US" sz="2600" b="1" dirty="0" smtClean="0"/>
              <a:t>0 </a:t>
            </a:r>
            <a:r>
              <a:rPr lang="en-US" sz="2600" b="1" dirty="0"/>
              <a:t>----&gt; H</a:t>
            </a:r>
            <a:r>
              <a:rPr lang="en-US" b="1" baseline="30000" dirty="0"/>
              <a:t>+</a:t>
            </a:r>
            <a:r>
              <a:rPr lang="en-US" sz="2600" b="1" dirty="0"/>
              <a:t>  +  </a:t>
            </a:r>
            <a:r>
              <a:rPr lang="en-US" sz="2600" b="1" baseline="30000" dirty="0"/>
              <a:t>-</a:t>
            </a:r>
            <a:r>
              <a:rPr lang="en-US" sz="2600" b="1" dirty="0" smtClean="0"/>
              <a:t>OH</a:t>
            </a:r>
          </a:p>
          <a:p>
            <a:pPr marL="0" indent="0">
              <a:buNone/>
            </a:pPr>
            <a:r>
              <a:rPr lang="en-US" sz="2600" b="1" dirty="0" smtClean="0"/>
              <a:t>         H</a:t>
            </a:r>
            <a:r>
              <a:rPr lang="en-US" sz="2800" b="1" baseline="30000" dirty="0"/>
              <a:t>+</a:t>
            </a:r>
            <a:r>
              <a:rPr lang="en-US" sz="2600" b="1" dirty="0"/>
              <a:t>  </a:t>
            </a:r>
            <a:r>
              <a:rPr lang="en-US" sz="2600" b="1" dirty="0" smtClean="0"/>
              <a:t>(hydrogen ion)      </a:t>
            </a:r>
            <a:r>
              <a:rPr lang="en-US" sz="2600" b="1" baseline="30000" dirty="0"/>
              <a:t>-</a:t>
            </a:r>
            <a:r>
              <a:rPr lang="en-US" sz="2600" b="1" dirty="0" smtClean="0"/>
              <a:t>OH (hydroxide ion)</a:t>
            </a:r>
            <a:endParaRPr lang="en-US" sz="2600" dirty="0"/>
          </a:p>
          <a:p>
            <a:pPr>
              <a:buNone/>
            </a:pPr>
            <a:r>
              <a:rPr lang="en-US" sz="2600" dirty="0" smtClean="0"/>
              <a:t>*Acids (pH 1-6) ex. Stomach acid, lemon juice</a:t>
            </a:r>
            <a:r>
              <a:rPr lang="en-US" sz="2400" dirty="0" smtClean="0"/>
              <a:t>. </a:t>
            </a:r>
          </a:p>
          <a:p>
            <a:pPr>
              <a:buNone/>
            </a:pPr>
            <a:r>
              <a:rPr lang="en-US" sz="2400" dirty="0"/>
              <a:t> </a:t>
            </a:r>
            <a:r>
              <a:rPr lang="en-US" sz="2400" dirty="0" smtClean="0"/>
              <a:t>   -</a:t>
            </a:r>
            <a:r>
              <a:rPr lang="en-US" sz="2600" dirty="0" smtClean="0"/>
              <a:t>release more H+ into solutions</a:t>
            </a:r>
          </a:p>
          <a:p>
            <a:pPr>
              <a:buNone/>
            </a:pPr>
            <a:r>
              <a:rPr lang="en-US" sz="2600" dirty="0" smtClean="0"/>
              <a:t> </a:t>
            </a:r>
            <a:r>
              <a:rPr lang="en-US" sz="2800" dirty="0"/>
              <a:t>*</a:t>
            </a:r>
            <a:r>
              <a:rPr lang="en-US" sz="2800" dirty="0" smtClean="0"/>
              <a:t>Bases-</a:t>
            </a:r>
            <a:r>
              <a:rPr lang="en-US" sz="2600" dirty="0"/>
              <a:t> </a:t>
            </a:r>
            <a:r>
              <a:rPr lang="en-US" sz="2600" dirty="0" smtClean="0"/>
              <a:t>(pH 8-14) ex. Soap, bleach</a:t>
            </a:r>
          </a:p>
          <a:p>
            <a:pPr>
              <a:buNone/>
            </a:pPr>
            <a:r>
              <a:rPr lang="en-US" sz="2600" dirty="0"/>
              <a:t>	</a:t>
            </a:r>
            <a:r>
              <a:rPr lang="en-US" sz="2600" dirty="0" smtClean="0"/>
              <a:t> -release more </a:t>
            </a:r>
            <a:r>
              <a:rPr lang="en-US" sz="2600" dirty="0"/>
              <a:t>OH</a:t>
            </a:r>
            <a:r>
              <a:rPr lang="en-US" sz="2600" baseline="30000" dirty="0"/>
              <a:t>-</a:t>
            </a:r>
            <a:r>
              <a:rPr lang="en-US" sz="2600" dirty="0"/>
              <a:t> </a:t>
            </a:r>
            <a:r>
              <a:rPr lang="en-US" sz="2600" dirty="0" smtClean="0"/>
              <a:t>into solutions</a:t>
            </a:r>
            <a:endParaRPr lang="en-US" sz="2600" dirty="0"/>
          </a:p>
          <a:p>
            <a:pPr marL="0" indent="0">
              <a:lnSpc>
                <a:spcPct val="90000"/>
              </a:lnSpc>
              <a:buNone/>
            </a:pPr>
            <a:endParaRPr lang="en-US" sz="2600" dirty="0"/>
          </a:p>
          <a:p>
            <a:pPr marL="0" indent="0">
              <a:lnSpc>
                <a:spcPct val="90000"/>
              </a:lnSpc>
              <a:buNone/>
            </a:pPr>
            <a:endParaRPr lang="en-US" sz="2600" dirty="0"/>
          </a:p>
          <a:p>
            <a:pPr marL="0" indent="0">
              <a:lnSpc>
                <a:spcPct val="90000"/>
              </a:lnSpc>
              <a:buNone/>
            </a:pPr>
            <a:endParaRPr lang="en-US" sz="2600" dirty="0"/>
          </a:p>
          <a:p>
            <a:pPr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None/>
            </a:pPr>
            <a:endParaRPr lang="en-US" sz="2600" dirty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855" y="163781"/>
            <a:ext cx="4167900" cy="64377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413" y="3979923"/>
            <a:ext cx="12116587" cy="255454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Biological Significance: </a:t>
            </a:r>
          </a:p>
          <a:p>
            <a:r>
              <a:rPr lang="en-US" sz="3200" b="1" dirty="0" smtClean="0"/>
              <a:t>Chemical reactions in cells function in a specific pH (6.5- 7.5)</a:t>
            </a:r>
            <a:r>
              <a:rPr lang="mr-IN" sz="3200" b="1" dirty="0" smtClean="0"/>
              <a:t>…</a:t>
            </a:r>
            <a:r>
              <a:rPr lang="en-US" sz="3200" b="1" dirty="0" smtClean="0"/>
              <a:t>.around neutral </a:t>
            </a:r>
            <a:endParaRPr lang="en-US" sz="3200" b="1" dirty="0"/>
          </a:p>
          <a:p>
            <a:r>
              <a:rPr lang="en-US" sz="3200" b="1" dirty="0"/>
              <a:t> </a:t>
            </a:r>
            <a:r>
              <a:rPr lang="en-US" sz="3200" b="1" dirty="0" smtClean="0"/>
              <a:t> *Buffers (weak acid or base) are dissolved in body fluids to stabilize pH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95" y="455013"/>
            <a:ext cx="8267700" cy="3187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110" r="13432"/>
          <a:stretch/>
        </p:blipFill>
        <p:spPr>
          <a:xfrm>
            <a:off x="6529355" y="141383"/>
            <a:ext cx="5486400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0999"/>
            <a:ext cx="11176000" cy="85407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4000" dirty="0" smtClean="0"/>
              <a:t>Why read about Bioethics?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454733"/>
            <a:ext cx="11176000" cy="3741735"/>
          </a:xfrm>
          <a:solidFill>
            <a:srgbClr val="FFFF00"/>
          </a:solidFill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dirty="0" smtClean="0"/>
              <a:t>The fallacy of bioethical distance: “It can’t happened to me.” We all might face a bioethical decision in our lifetime.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3200" dirty="0" smtClean="0"/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200" dirty="0" smtClean="0"/>
              <a:t>As Americans, we have the right to participate in political processes, and our responsibility to inform ourselves in order to make thoughtful decisions.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copyright cmassengale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D0775-16EB-41D2-8551-B8C8CA4C409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499974"/>
      </p:ext>
    </p:extLst>
  </p:cSld>
  <p:clrMapOvr>
    <a:masterClrMapping/>
  </p:clrMapOvr>
  <p:transition spd="slow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90832" y="310789"/>
            <a:ext cx="11481684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4000" b="1" u="sng" dirty="0" smtClean="0">
                <a:latin typeface="Baskerville Old Face" panose="02020602080505020303" pitchFamily="18" charset="0"/>
                <a:ea typeface="Times New Roman" pitchFamily="18" charset="0"/>
                <a:cs typeface="Tahoma" pitchFamily="34" charset="0"/>
              </a:rPr>
              <a:t>Macromolecule Chart</a:t>
            </a:r>
            <a:r>
              <a:rPr lang="en-US" sz="4000" b="1" u="sng" dirty="0">
                <a:latin typeface="Baskerville Old Face" panose="02020602080505020303" pitchFamily="18" charset="0"/>
                <a:ea typeface="Times New Roman" pitchFamily="18" charset="0"/>
                <a:cs typeface="Tahoma" pitchFamily="34" charset="0"/>
              </a:rPr>
              <a:t>	</a:t>
            </a:r>
            <a:r>
              <a:rPr lang="en-US" sz="4000" b="1" dirty="0">
                <a:latin typeface="Baskerville Old Face" panose="02020602080505020303" pitchFamily="18" charset="0"/>
                <a:ea typeface="Times New Roman" pitchFamily="18" charset="0"/>
                <a:cs typeface="Tahoma" pitchFamily="34" charset="0"/>
              </a:rPr>
              <a:t>	</a:t>
            </a:r>
            <a:endParaRPr lang="en-US" sz="3600" dirty="0">
              <a:latin typeface="Baskerville Old Face" panose="02020602080505020303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3600" b="1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Polymerization</a:t>
            </a:r>
            <a:r>
              <a:rPr lang="en-US" sz="36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- </a:t>
            </a:r>
            <a:r>
              <a:rPr lang="en-US" sz="32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large carbon compounds(polymers) are formed by joining together smaller compounds (monomers)</a:t>
            </a:r>
            <a:endParaRPr lang="en-US" sz="32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32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	</a:t>
            </a:r>
            <a:r>
              <a:rPr lang="en-US" sz="32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-</a:t>
            </a:r>
            <a:r>
              <a:rPr lang="en-US" sz="3200" dirty="0" smtClean="0">
                <a:latin typeface="Tahoma" pitchFamily="34" charset="0"/>
                <a:ea typeface="Times New Roman" pitchFamily="18" charset="0"/>
                <a:cs typeface="Tahoma" pitchFamily="34" charset="0"/>
              </a:rPr>
              <a:t>way </a:t>
            </a:r>
            <a:r>
              <a:rPr lang="en-US" sz="32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to form complex molecules</a:t>
            </a:r>
            <a:endParaRPr lang="en-US" sz="32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en-US" sz="3200" dirty="0">
                <a:latin typeface="Tahoma" pitchFamily="34" charset="0"/>
                <a:ea typeface="Times New Roman" pitchFamily="18" charset="0"/>
                <a:cs typeface="Tahoma" pitchFamily="34" charset="0"/>
              </a:rPr>
              <a:t>		ex. alphabet (26 letters, makes many words)</a:t>
            </a:r>
            <a:endParaRPr lang="en-US" sz="32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en-US" sz="2800" dirty="0">
              <a:latin typeface="Arial" pitchFamily="34" charset="0"/>
            </a:endParaRPr>
          </a:p>
        </p:txBody>
      </p:sp>
      <p:pic>
        <p:nvPicPr>
          <p:cNvPr id="1026" name="Picture 2" descr="Image result for monomer poly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73" y="3066220"/>
            <a:ext cx="5819554" cy="363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53454" y="310789"/>
            <a:ext cx="191626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INB pg. 33 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4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89" y="376335"/>
            <a:ext cx="9906000" cy="116321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dirty="0" smtClean="0"/>
              <a:t>CNN-Ashley case video clip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89" y="1539551"/>
            <a:ext cx="9906000" cy="696686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hlinkClick r:id="rId2"/>
              </a:rPr>
              <a:t>http://viewpure.com/YDCA6a9WDFc?start=0&amp;end=0</a:t>
            </a:r>
            <a:endParaRPr lang="en-US" sz="2800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3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990600" y="-76200"/>
            <a:ext cx="9906000" cy="762000"/>
          </a:xfrm>
        </p:spPr>
        <p:txBody>
          <a:bodyPr/>
          <a:lstStyle/>
          <a:p>
            <a:pPr algn="ctr">
              <a:defRPr/>
            </a:pPr>
            <a:r>
              <a:rPr lang="en-US" altLang="en-US" b="1" dirty="0" smtClean="0">
                <a:solidFill>
                  <a:schemeClr val="bg1"/>
                </a:solidFill>
              </a:rPr>
              <a:t>Final Word Conversation</a:t>
            </a:r>
          </a:p>
        </p:txBody>
      </p:sp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20638" y="487363"/>
            <a:ext cx="11887200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Move your chairs</a:t>
            </a:r>
            <a:r>
              <a:rPr kumimoji="0" lang="en-US" alt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around one table.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Each Group will have one timer. (you</a:t>
            </a:r>
            <a:r>
              <a:rPr kumimoji="0" lang="en-US" alt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can use a phone)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Select 1 person to go “first”  They have </a:t>
            </a:r>
            <a:r>
              <a:rPr kumimoji="0" lang="en-US" alt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minute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 answer the 1</a:t>
            </a:r>
            <a:r>
              <a:rPr kumimoji="0" lang="en-US" alt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question</a:t>
            </a:r>
            <a:r>
              <a:rPr kumimoji="0" lang="en-US" alt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below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en-US" altLang="en-US" sz="1800" b="1" noProof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1800" b="1" baseline="30000" noProof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st</a:t>
            </a:r>
            <a:r>
              <a:rPr lang="en-US" altLang="en-US" sz="1800" b="1" noProof="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Student: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you think its ethical to preform non-life saving surgery on a person who cannot give consent? 			Why…provide evidence from the article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2</a:t>
            </a:r>
            <a:r>
              <a:rPr kumimoji="0" lang="en-US" alt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kumimoji="0" lang="en-US" alt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Student: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you agree with what the doctors did? Provide a piece of evidence.</a:t>
            </a:r>
            <a:r>
              <a:rPr kumimoji="0" lang="en-US" alt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would you change or 	do different?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3</a:t>
            </a:r>
            <a:r>
              <a:rPr kumimoji="0" lang="en-US" alt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kumimoji="0" lang="en-US" alt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Student: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What aspect of the treatment do you agree or disagree with most?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en-US" altLang="en-US" sz="1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1800" b="1" baseline="300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th</a:t>
            </a:r>
            <a:r>
              <a:rPr lang="en-US" altLang="en-US" sz="18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Student: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other types of people could this apply to?</a:t>
            </a:r>
            <a:r>
              <a:rPr kumimoji="0" lang="en-US" alt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Ultimately, do you think parents should be the 	final decision makers about medical treatment for their child? Why or Why Not?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Each person has 30 seconds to respond to the 1</a:t>
            </a:r>
            <a:r>
              <a:rPr kumimoji="0" lang="en-US" alt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persons comments (Do not answer your question…..your turn is coming!) Once you respond, make</a:t>
            </a:r>
            <a:r>
              <a:rPr kumimoji="0" lang="en-US" alt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check mark on your board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After everyone has responded, the person who began has the “final word.” That person needs to respond to what has been said, What is his/her reaction? (They then</a:t>
            </a:r>
            <a:r>
              <a:rPr kumimoji="0" lang="en-US" alt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make a check mark on the board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A new person will have 1 minute to answer his/her</a:t>
            </a:r>
            <a:r>
              <a:rPr kumimoji="0" lang="en-US" altLang="en-US" sz="1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 and the process repeats.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7. At the end, each student should have 4 check marks on the board.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After the discussion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i="1" u="sng" dirty="0">
                <a:solidFill>
                  <a:schemeClr val="bg1"/>
                </a:solidFill>
              </a:rPr>
              <a:t>Answer the questions on the back of your article: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Is it ethical to preform non-life saving surgery on a person without their consent? </a:t>
            </a:r>
            <a:r>
              <a:rPr lang="en-US" altLang="en-US" sz="1800" dirty="0">
                <a:solidFill>
                  <a:srgbClr val="FF0000"/>
                </a:solidFill>
              </a:rPr>
              <a:t>Yes or No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Pick </a:t>
            </a:r>
            <a:r>
              <a:rPr lang="en-US" altLang="en-US" sz="1800" b="1" u="sng" dirty="0">
                <a:solidFill>
                  <a:schemeClr val="bg1"/>
                </a:solidFill>
              </a:rPr>
              <a:t>THREE </a:t>
            </a:r>
            <a:r>
              <a:rPr lang="en-US" altLang="en-US" sz="1800" dirty="0">
                <a:solidFill>
                  <a:schemeClr val="bg1"/>
                </a:solidFill>
              </a:rPr>
              <a:t>opinions from the text that support your position (write down the page and paragraph #). State whether you agree/disagree </a:t>
            </a:r>
            <a:r>
              <a:rPr lang="en-US" altLang="en-US" sz="1800" u="sng" dirty="0">
                <a:solidFill>
                  <a:schemeClr val="bg1"/>
                </a:solidFill>
              </a:rPr>
              <a:t>AND</a:t>
            </a:r>
            <a:r>
              <a:rPr lang="en-US" altLang="en-US" sz="1800" dirty="0">
                <a:solidFill>
                  <a:schemeClr val="bg1"/>
                </a:solidFill>
              </a:rPr>
              <a:t> why!!!!!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altLang="en-US" sz="1800" dirty="0">
                <a:solidFill>
                  <a:schemeClr val="bg1"/>
                </a:solidFill>
              </a:rPr>
              <a:t>Pick a fact or piece of evidence from the text that help you make your decision and supports your decision.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177006" y="123032"/>
            <a:ext cx="12014994" cy="7620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 dirty="0" smtClean="0">
                <a:solidFill>
                  <a:schemeClr val="bg1"/>
                </a:solidFill>
              </a:rPr>
              <a:t>After the </a:t>
            </a:r>
            <a:r>
              <a:rPr lang="en-US" altLang="en-US" sz="4000" dirty="0" err="1" smtClean="0">
                <a:solidFill>
                  <a:schemeClr val="bg1"/>
                </a:solidFill>
              </a:rPr>
              <a:t>TesT</a:t>
            </a:r>
            <a:r>
              <a:rPr lang="en-US" altLang="en-US" sz="4000" dirty="0" smtClean="0">
                <a:solidFill>
                  <a:schemeClr val="bg1"/>
                </a:solidFill>
              </a:rPr>
              <a:t>….Pillow Angel Ethics Article</a:t>
            </a:r>
          </a:p>
        </p:txBody>
      </p:sp>
      <p:pic>
        <p:nvPicPr>
          <p:cNvPr id="6147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88" y="1357313"/>
            <a:ext cx="4683125" cy="3059112"/>
          </a:xfrm>
        </p:spPr>
      </p:pic>
      <p:pic>
        <p:nvPicPr>
          <p:cNvPr id="614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3429000"/>
            <a:ext cx="455110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6213" y="876300"/>
            <a:ext cx="6910387" cy="23082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alt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st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step: number each paragraph (16 total)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nd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step: read a paragraph’s and CIRCLE any FACT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84077" y="4154487"/>
            <a:ext cx="7504113" cy="2246769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en-US" alt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step: Read the paragraph again. Underline any opinions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By each opinion write A for agree or AD for disagree. Next to the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or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write a very short statement describing why you agree or disagree.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7F9E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lang="en-US" alt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77F9E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7F9E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Step: complete this process of the entire article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7316788" y="833438"/>
            <a:ext cx="4722812" cy="647700"/>
          </a:xfrm>
          <a:prstGeom prst="rect">
            <a:avLst/>
          </a:prstGeom>
          <a:solidFill>
            <a:schemeClr val="bg2">
              <a:lumMod val="95000"/>
              <a:lumOff val="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Does NOT go in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INB!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8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947"/>
            <a:ext cx="99060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 smtClean="0"/>
              <a:t>Pillow Angel Article Checklist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5263" y="762000"/>
            <a:ext cx="11891962" cy="5894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3FFF9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altLang="en-US" sz="2900" b="0" i="0" u="none" strike="noStrike" kern="1200" cap="none" spc="0" normalizeH="0" baseline="30000" noProof="0" dirty="0">
                <a:ln>
                  <a:noFill/>
                </a:ln>
                <a:solidFill>
                  <a:srgbClr val="3FFF9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st</a:t>
            </a: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3FFF9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step: number each paragraph (16 total)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altLang="en-US" sz="2900" b="0" i="0" u="none" strike="noStrike" kern="1200" cap="none" spc="0" normalizeH="0" baseline="3000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nd</a:t>
            </a: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step: read the first three paragraph’s and CIRCLE any FACT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en-US" altLang="en-US" sz="2900" b="0" i="0" u="none" strike="noStrike" kern="1200" cap="none" spc="0" normalizeH="0" baseline="3000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rd</a:t>
            </a: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step: Read the first three paragraph’s again. Underline any opinions</a:t>
            </a: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By each opinion write A for agree or D for disagree. Next to the </a:t>
            </a: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or </a:t>
            </a: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write a very short statement describing why you agree or disagree.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lang="en-US" altLang="en-US" sz="2900" b="0" i="0" u="none" strike="noStrike" kern="1200" cap="none" spc="0" normalizeH="0" baseline="3000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</a:t>
            </a: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step: highlight the glossary terms in the article.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00" b="0" i="1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Answer the questions on the back of your article: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Is it ethical to preform non-life saving surgery on a person without their consent? </a:t>
            </a: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Yes or No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Pick </a:t>
            </a:r>
            <a:r>
              <a:rPr kumimoji="0" lang="en-US" altLang="en-US" sz="29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THREE </a:t>
            </a: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opinions from the text that support your position (write down the page and paragraph #). State whether you agree/disagree </a:t>
            </a:r>
            <a:r>
              <a:rPr kumimoji="0" lang="en-US" altLang="en-US" sz="29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AND</a:t>
            </a: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why!!!!!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Pick a fact or piece of evidence from the text that help you make your decision and supports your decision. </a:t>
            </a:r>
          </a:p>
        </p:txBody>
      </p:sp>
    </p:spTree>
    <p:extLst>
      <p:ext uri="{BB962C8B-B14F-4D97-AF65-F5344CB8AC3E}">
        <p14:creationId xmlns:p14="http://schemas.microsoft.com/office/powerpoint/2010/main" val="40261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307975" y="179388"/>
            <a:ext cx="11128375" cy="1143000"/>
          </a:xfrm>
        </p:spPr>
        <p:txBody>
          <a:bodyPr/>
          <a:lstStyle/>
          <a:p>
            <a:r>
              <a:rPr lang="en-US" altLang="en-US" sz="8000" dirty="0" smtClean="0">
                <a:latin typeface="Arial Black" panose="020B0A04020102020204" pitchFamily="34" charset="0"/>
              </a:rPr>
              <a:t>Science 100% Club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38" y="1322388"/>
            <a:ext cx="11914187" cy="5465762"/>
          </a:xfrm>
        </p:spPr>
        <p:txBody>
          <a:bodyPr/>
          <a:lstStyle/>
          <a:p>
            <a:pPr algn="ctr">
              <a:defRPr/>
            </a:pPr>
            <a:r>
              <a:rPr lang="en-US" sz="4800" dirty="0" smtClean="0"/>
              <a:t>You will get tests back.</a:t>
            </a:r>
          </a:p>
          <a:p>
            <a:pPr marL="0" indent="0" algn="ctr">
              <a:buFontTx/>
              <a:buNone/>
              <a:defRPr/>
            </a:pPr>
            <a:endParaRPr lang="en-US" sz="4800" dirty="0" smtClean="0"/>
          </a:p>
          <a:p>
            <a:pPr algn="ctr">
              <a:defRPr/>
            </a:pPr>
            <a:r>
              <a:rPr lang="en-US" sz="4800" dirty="0" smtClean="0"/>
              <a:t>Those that missed ZERO questions, will enter the 100% Club </a:t>
            </a:r>
            <a:r>
              <a:rPr lang="en-US" sz="4800" dirty="0" smtClean="0">
                <a:sym typeface="Wingdings" panose="05000000000000000000" pitchFamily="2" charset="2"/>
              </a:rPr>
              <a:t>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80016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10363200" cy="454025"/>
          </a:xfrm>
        </p:spPr>
        <p:txBody>
          <a:bodyPr/>
          <a:lstStyle/>
          <a:p>
            <a:r>
              <a:rPr lang="en-US" altLang="en-US" dirty="0" smtClean="0"/>
              <a:t>Biology Test Corrections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962615"/>
              </p:ext>
            </p:extLst>
          </p:nvPr>
        </p:nvGraphicFramePr>
        <p:xfrm>
          <a:off x="214313" y="1063625"/>
          <a:ext cx="11818937" cy="3906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3787">
                  <a:extLst>
                    <a:ext uri="{9D8B030D-6E8A-4147-A177-3AD203B41FA5}">
                      <a16:colId xmlns:a16="http://schemas.microsoft.com/office/drawing/2014/main" val="2583410495"/>
                    </a:ext>
                  </a:extLst>
                </a:gridCol>
                <a:gridCol w="1536948">
                  <a:extLst>
                    <a:ext uri="{9D8B030D-6E8A-4147-A177-3AD203B41FA5}">
                      <a16:colId xmlns:a16="http://schemas.microsoft.com/office/drawing/2014/main" val="1083060827"/>
                    </a:ext>
                  </a:extLst>
                </a:gridCol>
                <a:gridCol w="1799591">
                  <a:extLst>
                    <a:ext uri="{9D8B030D-6E8A-4147-A177-3AD203B41FA5}">
                      <a16:colId xmlns:a16="http://schemas.microsoft.com/office/drawing/2014/main" val="708691339"/>
                    </a:ext>
                  </a:extLst>
                </a:gridCol>
                <a:gridCol w="6118611">
                  <a:extLst>
                    <a:ext uri="{9D8B030D-6E8A-4147-A177-3AD203B41FA5}">
                      <a16:colId xmlns:a16="http://schemas.microsoft.com/office/drawing/2014/main" val="112324004"/>
                    </a:ext>
                  </a:extLst>
                </a:gridCol>
              </a:tblGrid>
              <a:tr h="176248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Test Question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9" marB="4571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Original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Answer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Correct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Answer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Why I know this is the correct answer…You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must provide a scientific explanation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719" marB="45719"/>
                </a:tc>
                <a:extLst>
                  <a:ext uri="{0D108BD9-81ED-4DB2-BD59-A6C34878D82A}">
                    <a16:rowId xmlns:a16="http://schemas.microsoft.com/office/drawing/2014/main" val="750571795"/>
                  </a:ext>
                </a:extLst>
              </a:tr>
              <a:tr h="7147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</a:t>
                      </a:r>
                      <a:endParaRPr lang="en-US" sz="2800" dirty="0"/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</a:t>
                      </a:r>
                      <a:endParaRPr lang="en-US" sz="2800" dirty="0"/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Hetero</a:t>
                      </a:r>
                      <a:r>
                        <a:rPr lang="en-US" sz="2000" baseline="0" dirty="0" smtClean="0"/>
                        <a:t> means different. These organisms must gain energy through consumption of plant/animal tissues. </a:t>
                      </a:r>
                      <a:endParaRPr lang="en-US" sz="2000" dirty="0"/>
                    </a:p>
                  </a:txBody>
                  <a:tcPr marL="91439" marR="91439" marT="45719" marB="45719"/>
                </a:tc>
                <a:extLst>
                  <a:ext uri="{0D108BD9-81ED-4DB2-BD59-A6C34878D82A}">
                    <a16:rowId xmlns:a16="http://schemas.microsoft.com/office/drawing/2014/main" val="3413474973"/>
                  </a:ext>
                </a:extLst>
              </a:tr>
              <a:tr h="71478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19" marB="45719"/>
                </a:tc>
                <a:extLst>
                  <a:ext uri="{0D108BD9-81ED-4DB2-BD59-A6C34878D82A}">
                    <a16:rowId xmlns:a16="http://schemas.microsoft.com/office/drawing/2014/main" val="2152600667"/>
                  </a:ext>
                </a:extLst>
              </a:tr>
              <a:tr h="71478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19" marB="45719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39" marR="91439" marT="45719" marB="45719"/>
                </a:tc>
                <a:extLst>
                  <a:ext uri="{0D108BD9-81ED-4DB2-BD59-A6C34878D82A}">
                    <a16:rowId xmlns:a16="http://schemas.microsoft.com/office/drawing/2014/main" val="1929589553"/>
                  </a:ext>
                </a:extLst>
              </a:tr>
            </a:tbl>
          </a:graphicData>
        </a:graphic>
      </p:graphicFrame>
      <p:sp>
        <p:nvSpPr>
          <p:cNvPr id="33823" name="TextBox 1"/>
          <p:cNvSpPr txBox="1">
            <a:spLocks noChangeArrowheads="1"/>
          </p:cNvSpPr>
          <p:nvPr/>
        </p:nvSpPr>
        <p:spPr bwMode="auto">
          <a:xfrm>
            <a:off x="214313" y="5108575"/>
            <a:ext cx="116998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find the answers and your scientific explanation, use your NOTES and/or textbook!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*Staple to test sheet when finished. You cannot take test home. </a:t>
            </a:r>
          </a:p>
        </p:txBody>
      </p:sp>
    </p:spTree>
    <p:extLst>
      <p:ext uri="{BB962C8B-B14F-4D97-AF65-F5344CB8AC3E}">
        <p14:creationId xmlns:p14="http://schemas.microsoft.com/office/powerpoint/2010/main" val="2269911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97" y="-298940"/>
            <a:ext cx="109728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Biochemistry Pre-test</a:t>
            </a:r>
            <a:endParaRPr lang="en-US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131" y="447502"/>
            <a:ext cx="11845636" cy="52578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Name a type of sugar.</a:t>
            </a:r>
          </a:p>
          <a:p>
            <a:pPr marL="514350" indent="-514350"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What are the four major types of macromolecules?</a:t>
            </a:r>
          </a:p>
          <a:p>
            <a:pPr marL="514350" indent="-514350"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What are substances termed that contain a pH of 7 or more?</a:t>
            </a:r>
          </a:p>
          <a:p>
            <a:pPr marL="514350" indent="-514350"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Provide an example of a nucleic acid.</a:t>
            </a:r>
          </a:p>
          <a:p>
            <a:pPr marL="514350" indent="-514350"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A __________________ helps speed up a chemical reaction.</a:t>
            </a:r>
          </a:p>
          <a:p>
            <a:pPr marL="514350" indent="-514350"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What are the five main elements of living things?</a:t>
            </a:r>
          </a:p>
          <a:p>
            <a:pPr marL="514350" indent="-514350"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What substance is considered the universal solvent?</a:t>
            </a:r>
          </a:p>
          <a:p>
            <a:pPr marL="514350" indent="-514350">
              <a:buAutoNum type="arabicPeriod"/>
            </a:pPr>
            <a:r>
              <a:rPr lang="en-US" sz="3600" dirty="0">
                <a:solidFill>
                  <a:schemeClr val="bg1"/>
                </a:solidFill>
                <a:latin typeface="Arial Narrow" pitchFamily="34" charset="0"/>
              </a:rPr>
              <a:t>Describe </a:t>
            </a:r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why water can move up a plant.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sz="2400" dirty="0"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sz="2400" dirty="0"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sz="2400" dirty="0"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sz="2400" dirty="0"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sz="2400" dirty="0"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dirty="0" smtClean="0"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dirty="0" smtClean="0">
              <a:latin typeface="Arial Narrow" pitchFamily="34" charset="0"/>
            </a:endParaRP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28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2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raduation_pedistal">
  <a:themeElements>
    <a:clrScheme name="graduation_pedis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raduation_pedistal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raduation_pedis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duation_pedist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duation_pedist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duation_pedist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duation_pedist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duation_pedist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duation_pedist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duation_pedist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duation_pedist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duation_pedist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duation_pedist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duation_pedist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1213</Words>
  <Application>Microsoft Office PowerPoint</Application>
  <PresentationFormat>Widescreen</PresentationFormat>
  <Paragraphs>205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MS PGothic</vt:lpstr>
      <vt:lpstr>Arial</vt:lpstr>
      <vt:lpstr>Arial Black</vt:lpstr>
      <vt:lpstr>Arial Narrow</vt:lpstr>
      <vt:lpstr>Baskerville Old Face</vt:lpstr>
      <vt:lpstr>Calibri</vt:lpstr>
      <vt:lpstr>Century Gothic</vt:lpstr>
      <vt:lpstr>Impact</vt:lpstr>
      <vt:lpstr>Mangal</vt:lpstr>
      <vt:lpstr>Tahoma</vt:lpstr>
      <vt:lpstr>Times New Roman</vt:lpstr>
      <vt:lpstr>Wingdings</vt:lpstr>
      <vt:lpstr>1_Office Theme</vt:lpstr>
      <vt:lpstr>Mesh</vt:lpstr>
      <vt:lpstr>2_Default Design</vt:lpstr>
      <vt:lpstr>graduation_pedistal</vt:lpstr>
      <vt:lpstr>PowerPoint Presentation</vt:lpstr>
      <vt:lpstr>Why read about Bioethics?</vt:lpstr>
      <vt:lpstr>CNN-Ashley case video clip</vt:lpstr>
      <vt:lpstr>Final Word Conversation</vt:lpstr>
      <vt:lpstr>After the TesT….Pillow Angel Ethics Article</vt:lpstr>
      <vt:lpstr>Pillow Angel Article Checklist:</vt:lpstr>
      <vt:lpstr>Science 100% Club</vt:lpstr>
      <vt:lpstr>Biology Test Corrections</vt:lpstr>
      <vt:lpstr>Biochemistry Pre-test</vt:lpstr>
      <vt:lpstr>Biochemistry Pre-test</vt:lpstr>
      <vt:lpstr> Unit #3 Biochemistry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6. pH of H2O scale</vt:lpstr>
      <vt:lpstr>PowerPoint Presentation</vt:lpstr>
    </vt:vector>
  </TitlesOfParts>
  <Company>West Ada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Obermeyer Amy</dc:creator>
  <cp:lastModifiedBy>Obermeyer Amy</cp:lastModifiedBy>
  <cp:revision>35</cp:revision>
  <dcterms:created xsi:type="dcterms:W3CDTF">2017-10-29T17:33:14Z</dcterms:created>
  <dcterms:modified xsi:type="dcterms:W3CDTF">2017-11-03T15:57:36Z</dcterms:modified>
</cp:coreProperties>
</file>