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B6747-FF2C-497A-800F-F7BD9927B266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0D5D6-7D66-48EA-9C87-BECA687B5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6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solidFill>
                  <a:srgbClr val="FFFFFF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The Plasma Membrane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868120-B450-4C5E-BC37-CB78A807D7C5}" type="datetime1">
              <a:rPr lang="en-US" altLang="en-US" sz="1200" smtClean="0">
                <a:solidFill>
                  <a:srgbClr val="FFFFFF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pPr/>
              <a:t>12/12/2016</a:t>
            </a:fld>
            <a:endParaRPr lang="en-US" altLang="en-US" sz="1200" smtClean="0">
              <a:solidFill>
                <a:srgbClr val="FFFFFF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597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solidFill>
                  <a:srgbClr val="FFFFFF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G. Podgorski, Biol. 1010</a:t>
            </a:r>
          </a:p>
        </p:txBody>
      </p:sp>
      <p:sp>
        <p:nvSpPr>
          <p:cNvPr id="1597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5858C5-D85C-422D-96B3-0272A7AB9E4C}" type="slidenum">
              <a:rPr lang="en-US" altLang="en-US" sz="1200" smtClean="0">
                <a:solidFill>
                  <a:srgbClr val="FFFFFF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pPr/>
              <a:t>1</a:t>
            </a:fld>
            <a:endParaRPr lang="en-US" altLang="en-US" sz="1200" smtClean="0">
              <a:solidFill>
                <a:srgbClr val="FFFFFF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597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4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/>
          <p:cNvSpPr/>
          <p:nvPr userDrawn="1"/>
        </p:nvSpPr>
        <p:spPr>
          <a:xfrm rot="20707748">
            <a:off x="-617579" y="-651963"/>
            <a:ext cx="6664062" cy="3942043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5" name="Rounded Rectangle 11"/>
          <p:cNvSpPr/>
          <p:nvPr userDrawn="1"/>
        </p:nvSpPr>
        <p:spPr>
          <a:xfrm rot="20707748">
            <a:off x="6167524" y="-441520"/>
            <a:ext cx="3127776" cy="2426297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6" name="Rounded Rectangle 10"/>
          <p:cNvSpPr/>
          <p:nvPr userDrawn="1"/>
        </p:nvSpPr>
        <p:spPr>
          <a:xfrm rot="20707748">
            <a:off x="7144095" y="2001283"/>
            <a:ext cx="2679379" cy="4946123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7" name="Rounded Rectangle 8"/>
          <p:cNvSpPr/>
          <p:nvPr userDrawn="1"/>
        </p:nvSpPr>
        <p:spPr>
          <a:xfrm rot="20707748">
            <a:off x="-204943" y="3323092"/>
            <a:ext cx="7377922" cy="4558245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5" y="3632677"/>
            <a:ext cx="5985159" cy="1606102"/>
          </a:xfrm>
        </p:spPr>
        <p:txBody>
          <a:bodyPr/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7" y="5027232"/>
            <a:ext cx="4655297" cy="112849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 userDrawn="1">
            <p:ph type="dt" sz="half" idx="10"/>
          </p:nvPr>
        </p:nvSpPr>
        <p:spPr>
          <a:xfrm rot="20700000">
            <a:off x="6741087" y="2313510"/>
            <a:ext cx="1524000" cy="364495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5FF6D4-D4D7-426A-98F7-170A3668379E}" type="datetime1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 userDrawn="1">
            <p:ph type="ftr" sz="quarter" idx="11"/>
          </p:nvPr>
        </p:nvSpPr>
        <p:spPr>
          <a:xfrm rot="20700000">
            <a:off x="6551276" y="1528127"/>
            <a:ext cx="2466184" cy="36587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 rot="20700000">
            <a:off x="6452243" y="1162257"/>
            <a:ext cx="2133325" cy="420888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2F0774-1168-4D73-9F6B-AAC3B36DF2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64105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 userDrawn="1"/>
        </p:nvSpPr>
        <p:spPr>
          <a:xfrm rot="20707748">
            <a:off x="-895419" y="-766127"/>
            <a:ext cx="8332484" cy="5893809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5" name="Rounded Rectangle 12"/>
          <p:cNvSpPr/>
          <p:nvPr userDrawn="1"/>
        </p:nvSpPr>
        <p:spPr>
          <a:xfrm rot="20707748">
            <a:off x="64647" y="5089171"/>
            <a:ext cx="8527798" cy="2911831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6" name="Rounded Rectangle 13"/>
          <p:cNvSpPr/>
          <p:nvPr userDrawn="1"/>
        </p:nvSpPr>
        <p:spPr>
          <a:xfrm rot="20707748">
            <a:off x="8533300" y="3838886"/>
            <a:ext cx="1012332" cy="2994357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7" name="Rounded Rectangle 14"/>
          <p:cNvSpPr/>
          <p:nvPr userDrawn="1"/>
        </p:nvSpPr>
        <p:spPr>
          <a:xfrm rot="20707748">
            <a:off x="7588366" y="-321856"/>
            <a:ext cx="1976523" cy="4072712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3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5" y="984583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996921" y="6239048"/>
            <a:ext cx="1524000" cy="36449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5A9071-CFF5-4E3B-B0AB-39782972E256}" type="datetime1">
              <a:rPr lang="en-US"/>
              <a:pPr>
                <a:defRPr/>
              </a:pPr>
              <a:t>12/12/2016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5321621" y="6094625"/>
            <a:ext cx="3125025" cy="365870"/>
          </a:xfrm>
        </p:spPr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8182560" y="3247441"/>
            <a:ext cx="907798" cy="364494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8C3565-9C1B-47B6-9F3A-C5A8728EEF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942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 userDrawn="1"/>
        </p:nvSpPr>
        <p:spPr>
          <a:xfrm rot="20707748">
            <a:off x="-883039" y="-625831"/>
            <a:ext cx="7439816" cy="7346286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5" name="Rounded Rectangle 12"/>
          <p:cNvSpPr/>
          <p:nvPr userDrawn="1"/>
        </p:nvSpPr>
        <p:spPr>
          <a:xfrm rot="20707748">
            <a:off x="3226809" y="6274810"/>
            <a:ext cx="4397318" cy="1166383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6" name="Rounded Rectangle 13"/>
          <p:cNvSpPr/>
          <p:nvPr userDrawn="1"/>
        </p:nvSpPr>
        <p:spPr>
          <a:xfrm rot="20707748">
            <a:off x="7659889" y="5459166"/>
            <a:ext cx="1709686" cy="1539130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7" name="Rounded Rectangle 14"/>
          <p:cNvSpPr/>
          <p:nvPr userDrawn="1"/>
        </p:nvSpPr>
        <p:spPr>
          <a:xfrm rot="20707748">
            <a:off x="6666813" y="-491037"/>
            <a:ext cx="3065881" cy="5812658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6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3" y="1075674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7754795" y="5888308"/>
            <a:ext cx="1243408" cy="365870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3D8BD1F-DE98-4C29-8281-9EC9927620DF}" type="datetime1">
              <a:rPr lang="en-US"/>
              <a:pPr>
                <a:defRPr/>
              </a:pPr>
              <a:t>12/12/2016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4998390" y="6188156"/>
            <a:ext cx="2379531" cy="365870"/>
          </a:xfrm>
        </p:spPr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7690149" y="5642102"/>
            <a:ext cx="1243408" cy="364495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9D1DD4-A03C-40D2-B00E-A683486482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0182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9" indent="0" algn="ctr">
              <a:buNone/>
              <a:defRPr/>
            </a:lvl2pPr>
            <a:lvl3pPr marL="914399" indent="0" algn="ctr">
              <a:buNone/>
              <a:defRPr/>
            </a:lvl3pPr>
            <a:lvl4pPr marL="1371599" indent="0" algn="ctr">
              <a:buNone/>
              <a:defRPr/>
            </a:lvl4pPr>
            <a:lvl5pPr marL="1828798" indent="0" algn="ctr">
              <a:buNone/>
              <a:defRPr/>
            </a:lvl5pPr>
            <a:lvl6pPr marL="2285997" indent="0" algn="ctr">
              <a:buNone/>
              <a:defRPr/>
            </a:lvl6pPr>
            <a:lvl7pPr marL="2743197" indent="0" algn="ctr">
              <a:buNone/>
              <a:defRPr/>
            </a:lvl7pPr>
            <a:lvl8pPr marL="3200397" indent="0" algn="ctr">
              <a:buNone/>
              <a:defRPr/>
            </a:lvl8pPr>
            <a:lvl9pPr marL="36575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466B24-267A-4575-9DAF-AC9B84D7E9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51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AEEE28-237C-4B7F-8BB0-637D745E4D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57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9" indent="0">
              <a:buNone/>
              <a:defRPr sz="1800"/>
            </a:lvl2pPr>
            <a:lvl3pPr marL="914399" indent="0">
              <a:buNone/>
              <a:defRPr sz="1600"/>
            </a:lvl3pPr>
            <a:lvl4pPr marL="1371599" indent="0">
              <a:buNone/>
              <a:defRPr sz="1400"/>
            </a:lvl4pPr>
            <a:lvl5pPr marL="1828798" indent="0">
              <a:buNone/>
              <a:defRPr sz="1400"/>
            </a:lvl5pPr>
            <a:lvl6pPr marL="2285997" indent="0">
              <a:buNone/>
              <a:defRPr sz="1400"/>
            </a:lvl6pPr>
            <a:lvl7pPr marL="2743197" indent="0">
              <a:buNone/>
              <a:defRPr sz="1400"/>
            </a:lvl7pPr>
            <a:lvl8pPr marL="3200397" indent="0">
              <a:buNone/>
              <a:defRPr sz="1400"/>
            </a:lvl8pPr>
            <a:lvl9pPr marL="36575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5D278F-629D-4202-B1A1-82B7298DA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0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CC140E-E9C8-4E4A-ABA1-0ADF49CB16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38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9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9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7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9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9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7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16F2A6-CD21-4DEE-BD2E-A33FCF3088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1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0836ED-82B3-44A9-BE87-4920CFCA3C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38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72360D-9A6F-402D-97AA-92CEEB5A17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13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9" indent="0">
              <a:buNone/>
              <a:defRPr sz="1200"/>
            </a:lvl2pPr>
            <a:lvl3pPr marL="914399" indent="0">
              <a:buNone/>
              <a:defRPr sz="1000"/>
            </a:lvl3pPr>
            <a:lvl4pPr marL="1371599" indent="0">
              <a:buNone/>
              <a:defRPr sz="900"/>
            </a:lvl4pPr>
            <a:lvl5pPr marL="1828798" indent="0">
              <a:buNone/>
              <a:defRPr sz="900"/>
            </a:lvl5pPr>
            <a:lvl6pPr marL="2285997" indent="0">
              <a:buNone/>
              <a:defRPr sz="900"/>
            </a:lvl6pPr>
            <a:lvl7pPr marL="2743197" indent="0">
              <a:buNone/>
              <a:defRPr sz="900"/>
            </a:lvl7pPr>
            <a:lvl8pPr marL="3200397" indent="0">
              <a:buNone/>
              <a:defRPr sz="900"/>
            </a:lvl8pPr>
            <a:lvl9pPr marL="365759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D10FFC-1E0A-4191-8064-091A7762FA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70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/>
          <p:cNvSpPr/>
          <p:nvPr userDrawn="1"/>
        </p:nvSpPr>
        <p:spPr>
          <a:xfrm rot="907748">
            <a:off x="-865159" y="850029"/>
            <a:ext cx="3614687" cy="615239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5" name="Rounded Rectangle 12"/>
          <p:cNvSpPr/>
          <p:nvPr userDrawn="1"/>
        </p:nvSpPr>
        <p:spPr>
          <a:xfrm rot="907748">
            <a:off x="17881" y="-511668"/>
            <a:ext cx="3735726" cy="138783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6" name="Rounded Rectangle 13"/>
          <p:cNvSpPr/>
          <p:nvPr userDrawn="1"/>
        </p:nvSpPr>
        <p:spPr>
          <a:xfrm rot="907748">
            <a:off x="2147080" y="6589788"/>
            <a:ext cx="1980650" cy="536426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7" name="Rounded Rectangle 14"/>
          <p:cNvSpPr/>
          <p:nvPr userDrawn="1"/>
        </p:nvSpPr>
        <p:spPr>
          <a:xfrm rot="907748">
            <a:off x="3185545" y="-554307"/>
            <a:ext cx="6782351" cy="7827694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9"/>
            <a:ext cx="5064953" cy="16956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30" y="959717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431" y="607950"/>
            <a:ext cx="1789462" cy="36587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67CD6D-7520-4B34-A5A3-E8385FA3AFC6}" type="datetime1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018" y="6177153"/>
            <a:ext cx="2393285" cy="36587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416" y="301225"/>
            <a:ext cx="2287376" cy="364494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C8ED44-4C2E-46A7-9040-AB231FF781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55541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9" indent="0">
              <a:buNone/>
              <a:defRPr sz="2800"/>
            </a:lvl2pPr>
            <a:lvl3pPr marL="914399" indent="0">
              <a:buNone/>
              <a:defRPr sz="2400"/>
            </a:lvl3pPr>
            <a:lvl4pPr marL="1371599" indent="0">
              <a:buNone/>
              <a:defRPr sz="2000"/>
            </a:lvl4pPr>
            <a:lvl5pPr marL="1828798" indent="0">
              <a:buNone/>
              <a:defRPr sz="2000"/>
            </a:lvl5pPr>
            <a:lvl6pPr marL="2285997" indent="0">
              <a:buNone/>
              <a:defRPr sz="2000"/>
            </a:lvl6pPr>
            <a:lvl7pPr marL="2743197" indent="0">
              <a:buNone/>
              <a:defRPr sz="2000"/>
            </a:lvl7pPr>
            <a:lvl8pPr marL="3200397" indent="0">
              <a:buNone/>
              <a:defRPr sz="2000"/>
            </a:lvl8pPr>
            <a:lvl9pPr marL="365759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9" indent="0">
              <a:buNone/>
              <a:defRPr sz="1200"/>
            </a:lvl2pPr>
            <a:lvl3pPr marL="914399" indent="0">
              <a:buNone/>
              <a:defRPr sz="1000"/>
            </a:lvl3pPr>
            <a:lvl4pPr marL="1371599" indent="0">
              <a:buNone/>
              <a:defRPr sz="900"/>
            </a:lvl4pPr>
            <a:lvl5pPr marL="1828798" indent="0">
              <a:buNone/>
              <a:defRPr sz="900"/>
            </a:lvl5pPr>
            <a:lvl6pPr marL="2285997" indent="0">
              <a:buNone/>
              <a:defRPr sz="900"/>
            </a:lvl6pPr>
            <a:lvl7pPr marL="2743197" indent="0">
              <a:buNone/>
              <a:defRPr sz="900"/>
            </a:lvl7pPr>
            <a:lvl8pPr marL="3200397" indent="0">
              <a:buNone/>
              <a:defRPr sz="900"/>
            </a:lvl8pPr>
            <a:lvl9pPr marL="365759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A2FC97-430C-4B66-BA66-D5C3EFBE6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758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E6A387-21FB-420B-A0DC-A082126DE1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90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8588166-FE99-49C1-AFCE-3BE75A968B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2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/>
          <p:cNvSpPr/>
          <p:nvPr userDrawn="1"/>
        </p:nvSpPr>
        <p:spPr>
          <a:xfrm rot="900000">
            <a:off x="-57769" y="-1017834"/>
            <a:ext cx="7412307" cy="3438628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5" name="Rounded Rectangle 17"/>
          <p:cNvSpPr/>
          <p:nvPr userDrawn="1"/>
        </p:nvSpPr>
        <p:spPr>
          <a:xfrm rot="900000">
            <a:off x="-777130" y="2418043"/>
            <a:ext cx="6998297" cy="5079542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6" name="Rounded Rectangle 18"/>
          <p:cNvSpPr/>
          <p:nvPr userDrawn="1"/>
        </p:nvSpPr>
        <p:spPr>
          <a:xfrm rot="900000">
            <a:off x="6338080" y="3775616"/>
            <a:ext cx="3101643" cy="3544537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 dirty="0">
              <a:solidFill>
                <a:prstClr val="white"/>
              </a:solidFill>
            </a:endParaRPr>
          </a:p>
        </p:txBody>
      </p:sp>
      <p:sp>
        <p:nvSpPr>
          <p:cNvPr id="7" name="Rounded Rectangle 19"/>
          <p:cNvSpPr/>
          <p:nvPr userDrawn="1"/>
        </p:nvSpPr>
        <p:spPr>
          <a:xfrm rot="900000">
            <a:off x="7328405" y="-104534"/>
            <a:ext cx="2350647" cy="3821004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8" y="2921829"/>
            <a:ext cx="5690855" cy="1570680"/>
          </a:xfrm>
        </p:spPr>
        <p:txBody>
          <a:bodyPr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50" y="4494202"/>
            <a:ext cx="5271544" cy="1500187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633" y="3761860"/>
            <a:ext cx="1524000" cy="364494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295D47-465E-4A05-802B-049480555B6D}" type="datetime1">
              <a:rPr lang="en-US"/>
              <a:pPr>
                <a:defRPr/>
              </a:pPr>
              <a:t>12/12/2016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7441" y="3170416"/>
            <a:ext cx="1925632" cy="36587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5730" y="2661499"/>
            <a:ext cx="684975" cy="364494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26245A-E346-401F-BA28-0BC8E32F67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8494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/>
          <p:cNvSpPr/>
          <p:nvPr userDrawn="1"/>
        </p:nvSpPr>
        <p:spPr>
          <a:xfrm rot="20707748">
            <a:off x="-883039" y="-625831"/>
            <a:ext cx="7439816" cy="7344911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6" name="Rounded Rectangle 17"/>
          <p:cNvSpPr/>
          <p:nvPr userDrawn="1"/>
        </p:nvSpPr>
        <p:spPr>
          <a:xfrm rot="20707748">
            <a:off x="3237813" y="6276185"/>
            <a:ext cx="4387690" cy="1165007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7" name="Rounded Rectangle 18"/>
          <p:cNvSpPr/>
          <p:nvPr userDrawn="1"/>
        </p:nvSpPr>
        <p:spPr>
          <a:xfrm rot="20707748">
            <a:off x="7661265" y="5461919"/>
            <a:ext cx="1708310" cy="1536379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8" name="Rounded Rectangle 19"/>
          <p:cNvSpPr/>
          <p:nvPr userDrawn="1"/>
        </p:nvSpPr>
        <p:spPr>
          <a:xfrm rot="20707748">
            <a:off x="6668188" y="-491037"/>
            <a:ext cx="3064505" cy="581265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4" y="2231026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6"/>
            <a:ext cx="2580011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6171" y="5886932"/>
            <a:ext cx="1242032" cy="365870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791DB0-D703-40B5-AE3D-532AFE0356D1}" type="datetime1">
              <a:rPr lang="en-US"/>
              <a:pPr>
                <a:defRPr/>
              </a:pPr>
              <a:t>12/12/2016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054831" y="5494929"/>
            <a:ext cx="3123650" cy="364494"/>
          </a:xfrm>
        </p:spPr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90149" y="5643477"/>
            <a:ext cx="1242032" cy="364494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0C9210-6B23-4753-8239-1BDB1EEF8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843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2"/>
          <p:cNvSpPr/>
          <p:nvPr userDrawn="1"/>
        </p:nvSpPr>
        <p:spPr>
          <a:xfrm rot="20707748">
            <a:off x="-883039" y="-625831"/>
            <a:ext cx="7439816" cy="7344911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8" name="Rounded Rectangle 53"/>
          <p:cNvSpPr/>
          <p:nvPr userDrawn="1"/>
        </p:nvSpPr>
        <p:spPr>
          <a:xfrm rot="20707748">
            <a:off x="3237813" y="6276185"/>
            <a:ext cx="4387690" cy="1165007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9" name="Rounded Rectangle 54"/>
          <p:cNvSpPr/>
          <p:nvPr userDrawn="1"/>
        </p:nvSpPr>
        <p:spPr>
          <a:xfrm rot="20707748">
            <a:off x="7661265" y="5461919"/>
            <a:ext cx="1708310" cy="1536379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10" name="Rounded Rectangle 55"/>
          <p:cNvSpPr/>
          <p:nvPr userDrawn="1"/>
        </p:nvSpPr>
        <p:spPr>
          <a:xfrm rot="20707748">
            <a:off x="6668188" y="-491037"/>
            <a:ext cx="3064505" cy="581265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7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99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9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7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9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5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99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9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7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9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 rot="20700000">
            <a:off x="7754795" y="5888308"/>
            <a:ext cx="1243408" cy="365870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48C029-2200-4EB8-BDE8-5EE0E23571A6}" type="datetime1">
              <a:rPr lang="en-US"/>
              <a:pPr>
                <a:defRPr/>
              </a:pPr>
              <a:t>12/12/2016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 rot="20700000">
            <a:off x="4050704" y="5494929"/>
            <a:ext cx="3123650" cy="365870"/>
          </a:xfrm>
        </p:spPr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 rot="20700000">
            <a:off x="7690149" y="5642102"/>
            <a:ext cx="1243408" cy="364495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3D53CE9-C720-4A14-BA85-81421F2A67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791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0"/>
          <p:cNvSpPr/>
          <p:nvPr userDrawn="1"/>
        </p:nvSpPr>
        <p:spPr>
          <a:xfrm rot="907748">
            <a:off x="-865159" y="850029"/>
            <a:ext cx="3614687" cy="615239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4" name="Rounded Rectangle 21"/>
          <p:cNvSpPr/>
          <p:nvPr userDrawn="1"/>
        </p:nvSpPr>
        <p:spPr>
          <a:xfrm rot="907748">
            <a:off x="17881" y="-511668"/>
            <a:ext cx="3735726" cy="138783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5" name="Rounded Rectangle 22"/>
          <p:cNvSpPr/>
          <p:nvPr userDrawn="1"/>
        </p:nvSpPr>
        <p:spPr>
          <a:xfrm rot="907748">
            <a:off x="2147080" y="6589788"/>
            <a:ext cx="1980650" cy="536426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6" name="Rounded Rectangle 23"/>
          <p:cNvSpPr/>
          <p:nvPr userDrawn="1"/>
        </p:nvSpPr>
        <p:spPr>
          <a:xfrm rot="907748">
            <a:off x="3185545" y="-554307"/>
            <a:ext cx="6782351" cy="7827694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1"/>
            <a:ext cx="5065776" cy="16916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806" y="612077"/>
            <a:ext cx="1792214" cy="36587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E45A1C-C0DD-4ED6-B23E-A9D2DD110058}" type="datetime1">
              <a:rPr lang="en-US"/>
              <a:pPr>
                <a:defRPr/>
              </a:pPr>
              <a:t>12/12/2016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694" y="6101503"/>
            <a:ext cx="3052126" cy="36449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290" y="301225"/>
            <a:ext cx="2286000" cy="36587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1E4149-68A4-441F-BECD-680D06A1E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245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 userDrawn="1"/>
        </p:nvSpPr>
        <p:spPr>
          <a:xfrm rot="900000">
            <a:off x="-372748" y="-1218650"/>
            <a:ext cx="8578690" cy="6344957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3" name="Rounded Rectangle 12"/>
          <p:cNvSpPr/>
          <p:nvPr userDrawn="1"/>
        </p:nvSpPr>
        <p:spPr>
          <a:xfrm rot="900000">
            <a:off x="-448396" y="5207458"/>
            <a:ext cx="7468700" cy="2486816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4" name="Rounded Rectangle 13"/>
          <p:cNvSpPr/>
          <p:nvPr userDrawn="1"/>
        </p:nvSpPr>
        <p:spPr>
          <a:xfrm rot="900000">
            <a:off x="7192235" y="6483878"/>
            <a:ext cx="1932509" cy="635458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 dirty="0">
              <a:solidFill>
                <a:prstClr val="white"/>
              </a:solidFill>
            </a:endParaRPr>
          </a:p>
        </p:txBody>
      </p:sp>
      <p:sp>
        <p:nvSpPr>
          <p:cNvPr id="5" name="Rounded Rectangle 14"/>
          <p:cNvSpPr/>
          <p:nvPr userDrawn="1"/>
        </p:nvSpPr>
        <p:spPr>
          <a:xfrm rot="900000">
            <a:off x="8127543" y="92157"/>
            <a:ext cx="1878866" cy="6415105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2343" y="5926820"/>
            <a:ext cx="1524000" cy="365870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4C1B50-C580-4CB7-BA07-14C66C34B76D}" type="datetime1">
              <a:rPr lang="en-US"/>
              <a:pPr>
                <a:defRPr/>
              </a:pPr>
              <a:t>12/12/2016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528" y="5987340"/>
            <a:ext cx="3123650" cy="295722"/>
          </a:xfrm>
        </p:spPr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369" y="5570579"/>
            <a:ext cx="715235" cy="364495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6A59CB-35C3-4886-8EC1-306C0E0C48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887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/>
          <p:cNvSpPr/>
          <p:nvPr userDrawn="1"/>
        </p:nvSpPr>
        <p:spPr>
          <a:xfrm rot="20707748">
            <a:off x="-896794" y="-624455"/>
            <a:ext cx="7287141" cy="6040982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6" name="Rounded Rectangle 13"/>
          <p:cNvSpPr/>
          <p:nvPr userDrawn="1"/>
        </p:nvSpPr>
        <p:spPr>
          <a:xfrm rot="20707748">
            <a:off x="64647" y="5378015"/>
            <a:ext cx="7443942" cy="2477188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7" name="Rounded Rectangle 14"/>
          <p:cNvSpPr/>
          <p:nvPr userDrawn="1"/>
        </p:nvSpPr>
        <p:spPr>
          <a:xfrm rot="20707748">
            <a:off x="7661265" y="5460543"/>
            <a:ext cx="1708310" cy="1537755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8" name="Rounded Rectangle 15"/>
          <p:cNvSpPr/>
          <p:nvPr userDrawn="1"/>
        </p:nvSpPr>
        <p:spPr>
          <a:xfrm rot="20707748">
            <a:off x="6673690" y="-489661"/>
            <a:ext cx="3059003" cy="5809906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7"/>
            <a:ext cx="4818888" cy="1435608"/>
          </a:xfrm>
        </p:spPr>
        <p:txBody>
          <a:bodyPr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4" y="5144591"/>
            <a:ext cx="3930375" cy="988131"/>
          </a:xfrm>
        </p:spPr>
        <p:txBody>
          <a:bodyPr/>
          <a:lstStyle>
            <a:lvl1pPr marL="0" indent="0" algn="r">
              <a:buNone/>
              <a:defRPr sz="1800"/>
            </a:lvl1pPr>
            <a:lvl2pPr marL="457199" indent="0">
              <a:buNone/>
              <a:defRPr sz="1200"/>
            </a:lvl2pPr>
            <a:lvl3pPr marL="914399" indent="0">
              <a:buNone/>
              <a:defRPr sz="1000"/>
            </a:lvl3pPr>
            <a:lvl4pPr marL="1371599" indent="0">
              <a:buNone/>
              <a:defRPr sz="900"/>
            </a:lvl4pPr>
            <a:lvl5pPr marL="1828798" indent="0">
              <a:buNone/>
              <a:defRPr sz="900"/>
            </a:lvl5pPr>
            <a:lvl6pPr marL="2285997" indent="0">
              <a:buNone/>
              <a:defRPr sz="900"/>
            </a:lvl6pPr>
            <a:lvl7pPr marL="2743197" indent="0">
              <a:buNone/>
              <a:defRPr sz="900"/>
            </a:lvl7pPr>
            <a:lvl8pPr marL="3200397" indent="0">
              <a:buNone/>
              <a:defRPr sz="900"/>
            </a:lvl8pPr>
            <a:lvl9pPr marL="365759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 userDrawn="1">
            <p:ph type="dt" sz="half" idx="10"/>
          </p:nvPr>
        </p:nvSpPr>
        <p:spPr>
          <a:xfrm rot="20700000">
            <a:off x="7754795" y="5888308"/>
            <a:ext cx="1243408" cy="365870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4F1D29-8BEE-49F3-AF49-7A09F617BF67}" type="datetime1">
              <a:rPr lang="en-US"/>
              <a:pPr>
                <a:defRPr/>
              </a:pPr>
              <a:t>12/12/2016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 userDrawn="1">
            <p:ph type="ftr" sz="quarter" idx="11"/>
          </p:nvPr>
        </p:nvSpPr>
        <p:spPr>
          <a:xfrm rot="20700000">
            <a:off x="4263899" y="6098751"/>
            <a:ext cx="3063131" cy="365870"/>
          </a:xfrm>
        </p:spPr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 userDrawn="1">
            <p:ph type="sldNum" sz="quarter" idx="12"/>
          </p:nvPr>
        </p:nvSpPr>
        <p:spPr>
          <a:xfrm rot="20700000">
            <a:off x="7690149" y="5642102"/>
            <a:ext cx="1243408" cy="364495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BEA13C-F7F6-4B52-AE26-A265C60502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3029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 userDrawn="1"/>
        </p:nvSpPr>
        <p:spPr>
          <a:xfrm rot="900000">
            <a:off x="-533674" y="-979321"/>
            <a:ext cx="6672314" cy="6820863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6" name="Rounded Rectangle 15"/>
          <p:cNvSpPr/>
          <p:nvPr userDrawn="1"/>
        </p:nvSpPr>
        <p:spPr>
          <a:xfrm rot="900000">
            <a:off x="-283343" y="5969459"/>
            <a:ext cx="5299614" cy="1496491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7" name="Rounded Rectangle 16"/>
          <p:cNvSpPr/>
          <p:nvPr userDrawn="1"/>
        </p:nvSpPr>
        <p:spPr>
          <a:xfrm rot="900000">
            <a:off x="6930900" y="-242079"/>
            <a:ext cx="2433173" cy="1383704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8" name="Rounded Rectangle 17"/>
          <p:cNvSpPr/>
          <p:nvPr userDrawn="1"/>
        </p:nvSpPr>
        <p:spPr>
          <a:xfrm rot="900000">
            <a:off x="5899312" y="1281922"/>
            <a:ext cx="3843011" cy="6178527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5" y="2744935"/>
            <a:ext cx="5036383" cy="1997131"/>
          </a:xfrm>
        </p:spPr>
        <p:txBody>
          <a:bodyPr anchor="t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199" indent="0">
              <a:buNone/>
              <a:defRPr sz="2800"/>
            </a:lvl2pPr>
            <a:lvl3pPr marL="914399" indent="0">
              <a:buNone/>
              <a:defRPr sz="2400"/>
            </a:lvl3pPr>
            <a:lvl4pPr marL="1371599" indent="0">
              <a:buNone/>
              <a:defRPr sz="2000"/>
            </a:lvl4pPr>
            <a:lvl5pPr marL="1828798" indent="0">
              <a:buNone/>
              <a:defRPr sz="2000"/>
            </a:lvl5pPr>
            <a:lvl6pPr marL="2285997" indent="0">
              <a:buNone/>
              <a:defRPr sz="2000"/>
            </a:lvl6pPr>
            <a:lvl7pPr marL="2743197" indent="0">
              <a:buNone/>
              <a:defRPr sz="2000"/>
            </a:lvl7pPr>
            <a:lvl8pPr marL="3200397" indent="0">
              <a:buNone/>
              <a:defRPr sz="2000"/>
            </a:lvl8pPr>
            <a:lvl9pPr marL="3657596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90" y="4161126"/>
            <a:ext cx="4310915" cy="1203540"/>
          </a:xfrm>
        </p:spPr>
        <p:txBody>
          <a:bodyPr anchor="t"/>
          <a:lstStyle>
            <a:lvl1pPr marL="0" indent="0" algn="ctr">
              <a:buNone/>
              <a:defRPr sz="2000"/>
            </a:lvl1pPr>
            <a:lvl2pPr marL="457199" indent="0">
              <a:buNone/>
              <a:defRPr sz="1200"/>
            </a:lvl2pPr>
            <a:lvl3pPr marL="914399" indent="0">
              <a:buNone/>
              <a:defRPr sz="1000"/>
            </a:lvl3pPr>
            <a:lvl4pPr marL="1371599" indent="0">
              <a:buNone/>
              <a:defRPr sz="900"/>
            </a:lvl4pPr>
            <a:lvl5pPr marL="1828798" indent="0">
              <a:buNone/>
              <a:defRPr sz="900"/>
            </a:lvl5pPr>
            <a:lvl6pPr marL="2285997" indent="0">
              <a:buNone/>
              <a:defRPr sz="900"/>
            </a:lvl6pPr>
            <a:lvl7pPr marL="2743197" indent="0">
              <a:buNone/>
              <a:defRPr sz="900"/>
            </a:lvl7pPr>
            <a:lvl8pPr marL="3200397" indent="0">
              <a:buNone/>
              <a:defRPr sz="900"/>
            </a:lvl8pPr>
            <a:lvl9pPr marL="365759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794" y="570813"/>
            <a:ext cx="1524000" cy="365870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B273CF-8910-423E-9890-FC81E25E5084}" type="datetime1">
              <a:rPr lang="en-US"/>
              <a:pPr>
                <a:defRPr/>
              </a:pPr>
              <a:t>12/12/2016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839" y="5162069"/>
            <a:ext cx="2976476" cy="365870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38" y="390629"/>
            <a:ext cx="1962769" cy="365870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D89F2CD-1260-4BAD-969A-46CEBF717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001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Scan1080Base.png"/>
          <p:cNvPicPr>
            <a:picLocks noChangeAspect="1"/>
          </p:cNvPicPr>
          <p:nvPr/>
        </p:nvPicPr>
        <p:blipFill>
          <a:blip r:embed="rId14">
            <a:lum brigh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283" y="2807983"/>
            <a:ext cx="5320245" cy="18389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326" y="990327"/>
            <a:ext cx="5027274" cy="478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3351" y="6096001"/>
            <a:ext cx="1524000" cy="3644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effectLst/>
                <a:latin typeface="Rockwell"/>
              </a:defRPr>
            </a:lvl1pPr>
          </a:lstStyle>
          <a:p>
            <a:pPr>
              <a:defRPr/>
            </a:pPr>
            <a:fld id="{4EC5816F-D43D-40D1-9B38-E1A2C18F0972}" type="datetime1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325" y="6096001"/>
            <a:ext cx="3125025" cy="3644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Rockwel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484" y="532301"/>
            <a:ext cx="2134700" cy="365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prstClr val="white">
                    <a:tint val="75000"/>
                  </a:prstClr>
                </a:solidFill>
                <a:latin typeface="Rockwell"/>
              </a:defRPr>
            </a:lvl1pPr>
          </a:lstStyle>
          <a:p>
            <a:pPr>
              <a:defRPr/>
            </a:pPr>
            <a:fld id="{71A7A631-F0F9-4B95-9E37-960E01FE9F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089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r" defTabSz="913272" rtl="0" eaLnBrk="0" fontAlgn="base" hangingPunct="0">
        <a:spcBef>
          <a:spcPct val="0"/>
        </a:spcBef>
        <a:spcAft>
          <a:spcPct val="0"/>
        </a:spcAft>
        <a:defRPr sz="4332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r" defTabSz="913272" rtl="0" eaLnBrk="0" fontAlgn="base" hangingPunct="0">
        <a:spcBef>
          <a:spcPct val="0"/>
        </a:spcBef>
        <a:spcAft>
          <a:spcPct val="0"/>
        </a:spcAft>
        <a:defRPr sz="4332">
          <a:solidFill>
            <a:schemeClr val="tx1"/>
          </a:solidFill>
          <a:latin typeface="Rockwell"/>
        </a:defRPr>
      </a:lvl2pPr>
      <a:lvl3pPr algn="r" defTabSz="913272" rtl="0" eaLnBrk="0" fontAlgn="base" hangingPunct="0">
        <a:spcBef>
          <a:spcPct val="0"/>
        </a:spcBef>
        <a:spcAft>
          <a:spcPct val="0"/>
        </a:spcAft>
        <a:defRPr sz="4332">
          <a:solidFill>
            <a:schemeClr val="tx1"/>
          </a:solidFill>
          <a:latin typeface="Rockwell"/>
        </a:defRPr>
      </a:lvl3pPr>
      <a:lvl4pPr algn="r" defTabSz="913272" rtl="0" eaLnBrk="0" fontAlgn="base" hangingPunct="0">
        <a:spcBef>
          <a:spcPct val="0"/>
        </a:spcBef>
        <a:spcAft>
          <a:spcPct val="0"/>
        </a:spcAft>
        <a:defRPr sz="4332">
          <a:solidFill>
            <a:schemeClr val="tx1"/>
          </a:solidFill>
          <a:latin typeface="Rockwell"/>
        </a:defRPr>
      </a:lvl4pPr>
      <a:lvl5pPr algn="r" defTabSz="913272" rtl="0" eaLnBrk="0" fontAlgn="base" hangingPunct="0">
        <a:spcBef>
          <a:spcPct val="0"/>
        </a:spcBef>
        <a:spcAft>
          <a:spcPct val="0"/>
        </a:spcAft>
        <a:defRPr sz="4332">
          <a:solidFill>
            <a:schemeClr val="tx1"/>
          </a:solidFill>
          <a:latin typeface="Rockwell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4484" indent="-364484" algn="l" defTabSz="913272" rtl="0" eaLnBrk="0" fontAlgn="base" hangingPunct="0">
        <a:spcBef>
          <a:spcPct val="20000"/>
        </a:spcBef>
        <a:spcAft>
          <a:spcPts val="596"/>
        </a:spcAft>
        <a:buSzPct val="140000"/>
        <a:buFont typeface="Wingdings" panose="05000000000000000000" pitchFamily="2" charset="2"/>
        <a:buChar char=""/>
        <a:defRPr sz="2772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0343" indent="-364484" algn="l" defTabSz="913272" rtl="0" eaLnBrk="0" fontAlgn="base" hangingPunct="0">
        <a:spcBef>
          <a:spcPct val="20000"/>
        </a:spcBef>
        <a:spcAft>
          <a:spcPts val="596"/>
        </a:spcAft>
        <a:buSzPct val="140000"/>
        <a:buFont typeface="Wingdings" panose="05000000000000000000" pitchFamily="2" charset="2"/>
        <a:buChar char=""/>
        <a:defRPr sz="2339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6202" indent="-319095" algn="l" defTabSz="913272" rtl="0" eaLnBrk="0" fontAlgn="base" hangingPunct="0">
        <a:spcBef>
          <a:spcPct val="20000"/>
        </a:spcBef>
        <a:spcAft>
          <a:spcPts val="596"/>
        </a:spcAft>
        <a:buSzPct val="140000"/>
        <a:buFont typeface="Wingdings" panose="05000000000000000000" pitchFamily="2" charset="2"/>
        <a:buChar char=""/>
        <a:defRPr sz="1993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284" indent="-273707" algn="l" defTabSz="913272" rtl="0" eaLnBrk="0" fontAlgn="base" hangingPunct="0">
        <a:spcBef>
          <a:spcPct val="20000"/>
        </a:spcBef>
        <a:spcAft>
          <a:spcPts val="596"/>
        </a:spcAft>
        <a:buSzPct val="140000"/>
        <a:buFont typeface="Wingdings" panose="05000000000000000000" pitchFamily="2" charset="2"/>
        <a:buChar char=""/>
        <a:defRPr sz="1733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990" indent="-273707" algn="l" defTabSz="913272" rtl="0" eaLnBrk="0" fontAlgn="base" hangingPunct="0">
        <a:spcBef>
          <a:spcPct val="20000"/>
        </a:spcBef>
        <a:spcAft>
          <a:spcPts val="596"/>
        </a:spcAft>
        <a:buSzPct val="140000"/>
        <a:buFont typeface="Wingdings" panose="05000000000000000000" pitchFamily="2" charset="2"/>
        <a:buChar char=""/>
        <a:defRPr sz="1733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38" indent="-228600" algn="l" defTabSz="914399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57" indent="-228600" algn="l" defTabSz="914399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77" indent="-228600" algn="l" defTabSz="914399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197" indent="-228600" algn="l" defTabSz="914399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6352" y="609325"/>
            <a:ext cx="7771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352" y="1980650"/>
            <a:ext cx="7771300" cy="411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6352" y="6248675"/>
            <a:ext cx="1904999" cy="45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652" y="6248675"/>
            <a:ext cx="2896700" cy="45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650" y="6248675"/>
            <a:ext cx="1905001" cy="45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01EA5D-B344-4B56-BEB2-363050D459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32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32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32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32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32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5pPr>
      <a:lvl6pPr marL="45719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39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59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7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478" indent="-342478" algn="l" rtl="0" eaLnBrk="0" fontAlgn="base" hangingPunct="0">
        <a:spcBef>
          <a:spcPct val="20000"/>
        </a:spcBef>
        <a:spcAft>
          <a:spcPct val="0"/>
        </a:spcAft>
        <a:buChar char="•"/>
        <a:defRPr sz="3119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721" indent="-284710" algn="l" rtl="0" eaLnBrk="0" fontAlgn="base" hangingPunct="0">
        <a:spcBef>
          <a:spcPct val="20000"/>
        </a:spcBef>
        <a:spcAft>
          <a:spcPct val="0"/>
        </a:spcAft>
        <a:buChar char="–"/>
        <a:defRPr sz="2772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2966" indent="-228318" algn="l" rtl="0" eaLnBrk="0" fontAlgn="base" hangingPunct="0">
        <a:spcBef>
          <a:spcPct val="20000"/>
        </a:spcBef>
        <a:spcAft>
          <a:spcPct val="0"/>
        </a:spcAft>
        <a:buChar char="•"/>
        <a:defRPr sz="2339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599602" indent="-228318" algn="l" rtl="0" eaLnBrk="0" fontAlgn="base" hangingPunct="0">
        <a:spcBef>
          <a:spcPct val="20000"/>
        </a:spcBef>
        <a:spcAft>
          <a:spcPct val="0"/>
        </a:spcAft>
        <a:buChar char="–"/>
        <a:defRPr sz="1993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6238" indent="-228318" algn="l" rtl="0" eaLnBrk="0" fontAlgn="base" hangingPunct="0">
        <a:spcBef>
          <a:spcPct val="20000"/>
        </a:spcBef>
        <a:spcAft>
          <a:spcPct val="0"/>
        </a:spcAft>
        <a:buChar char="»"/>
        <a:defRPr sz="1993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597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97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96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96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l" defTabSz="45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45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45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45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7" algn="l" defTabSz="45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45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45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457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hyperlink" Target="http://viewpure.com/DtBUM51t4iw?start=0&amp;end=0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viewpure.com/reVq-RPaHLI?start=0&amp;end=0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694" y="595572"/>
            <a:ext cx="8948686" cy="588693"/>
          </a:xfrm>
        </p:spPr>
        <p:txBody>
          <a:bodyPr>
            <a:normAutofit fontScale="90000"/>
          </a:bodyPr>
          <a:lstStyle/>
          <a:p>
            <a:pPr algn="l" defTabSz="914399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600" b="1" dirty="0">
                <a:latin typeface="Arial Narrow"/>
                <a:cs typeface="Arial Narrow"/>
              </a:rPr>
              <a:t>EQ: How does your body grow and repair itself?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107285" y="41265"/>
            <a:ext cx="647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FF00"/>
                </a:solidFill>
              </a:rPr>
              <a:t>Title: The Life of a Cell</a:t>
            </a:r>
          </a:p>
        </p:txBody>
      </p:sp>
      <p:pic>
        <p:nvPicPr>
          <p:cNvPr id="158724" name="Content Placeholder 3" descr="Screen Shot 2015-09-13 at 9.03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4" r="-3342"/>
          <a:stretch>
            <a:fillRect/>
          </a:stretch>
        </p:blipFill>
        <p:spPr bwMode="auto">
          <a:xfrm>
            <a:off x="1733069" y="1229654"/>
            <a:ext cx="4951625" cy="562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84286" y="34387"/>
            <a:ext cx="2559714" cy="523220"/>
          </a:xfrm>
          <a:prstGeom prst="rect">
            <a:avLst/>
          </a:prstGeom>
          <a:solidFill>
            <a:srgbClr val="FF66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white"/>
                </a:solidFill>
              </a:rPr>
              <a:t>INB page. 46 </a:t>
            </a:r>
          </a:p>
        </p:txBody>
      </p:sp>
    </p:spTree>
    <p:extLst>
      <p:ext uri="{BB962C8B-B14F-4D97-AF65-F5344CB8AC3E}">
        <p14:creationId xmlns:p14="http://schemas.microsoft.com/office/powerpoint/2010/main" val="1481301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/>
          <p:cNvSpPr>
            <a:spLocks noGrp="1"/>
          </p:cNvSpPr>
          <p:nvPr>
            <p:ph type="title"/>
          </p:nvPr>
        </p:nvSpPr>
        <p:spPr>
          <a:xfrm>
            <a:off x="19257" y="2"/>
            <a:ext cx="7771300" cy="584567"/>
          </a:xfrm>
        </p:spPr>
        <p:txBody>
          <a:bodyPr/>
          <a:lstStyle/>
          <a:p>
            <a:pPr algn="l"/>
            <a:r>
              <a:rPr lang="en-US" altLang="en-US" smtClean="0"/>
              <a:t>A. Why do cells divide?</a:t>
            </a:r>
          </a:p>
        </p:txBody>
      </p:sp>
      <p:sp>
        <p:nvSpPr>
          <p:cNvPr id="160771" name="Content Placeholder 2"/>
          <p:cNvSpPr>
            <a:spLocks noGrp="1"/>
          </p:cNvSpPr>
          <p:nvPr>
            <p:ph idx="1"/>
          </p:nvPr>
        </p:nvSpPr>
        <p:spPr>
          <a:xfrm>
            <a:off x="280593" y="583193"/>
            <a:ext cx="8045015" cy="4825083"/>
          </a:xfrm>
        </p:spPr>
        <p:txBody>
          <a:bodyPr/>
          <a:lstStyle/>
          <a:p>
            <a:pPr marL="643692" indent="-643692">
              <a:buFontTx/>
              <a:buAutoNum type="arabicPeriod"/>
            </a:pPr>
            <a:r>
              <a:rPr lang="en-US" altLang="en-US" smtClean="0"/>
              <a:t>Repair/replacement of dead or injured cells</a:t>
            </a:r>
          </a:p>
          <a:p>
            <a:pPr marL="643692" indent="-643692">
              <a:buFontTx/>
              <a:buAutoNum type="arabicPeriod"/>
            </a:pPr>
            <a:r>
              <a:rPr lang="en-US" altLang="en-US" smtClean="0"/>
              <a:t>Growth (more small cells)</a:t>
            </a:r>
          </a:p>
          <a:p>
            <a:pPr marL="643692" indent="-643692">
              <a:buFontTx/>
              <a:buAutoNum type="arabicPeriod"/>
            </a:pPr>
            <a:r>
              <a:rPr lang="en-US" altLang="en-US" smtClean="0"/>
              <a:t>Asexual reproduction</a:t>
            </a:r>
          </a:p>
        </p:txBody>
      </p:sp>
      <p:pic>
        <p:nvPicPr>
          <p:cNvPr id="16077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730" y="2935215"/>
            <a:ext cx="3301083" cy="31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4" name="Picture 5" descr="http://therockymountainstradingpost.com/images/cut_fi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74" y="4538989"/>
            <a:ext cx="2160834" cy="226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5" name="Picture 4" descr="Image result for amoeba divi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76" y="3340973"/>
            <a:ext cx="2477187" cy="346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6" name="Rectangle 4"/>
          <p:cNvSpPr>
            <a:spLocks noChangeArrowheads="1"/>
          </p:cNvSpPr>
          <p:nvPr/>
        </p:nvSpPr>
        <p:spPr bwMode="auto">
          <a:xfrm>
            <a:off x="7018930" y="2126448"/>
            <a:ext cx="2097563" cy="70570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13">
                <a:solidFill>
                  <a:srgbClr val="000000"/>
                </a:solidFill>
                <a:hlinkClick r:id="rId5"/>
              </a:rPr>
              <a:t>http://viewpure.com/DtBUM51t4iw?start=0&amp;end=0</a:t>
            </a:r>
            <a:endParaRPr lang="en-US" altLang="en-US" sz="1213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60">
              <a:solidFill>
                <a:srgbClr val="000000"/>
              </a:solidFill>
            </a:endParaRPr>
          </a:p>
        </p:txBody>
      </p:sp>
      <p:pic>
        <p:nvPicPr>
          <p:cNvPr id="160773" name="Picture 7" descr="http://www.growingwell.co.uk/images/huge_photos/shoo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9"/>
          <a:stretch>
            <a:fillRect/>
          </a:stretch>
        </p:blipFill>
        <p:spPr bwMode="auto">
          <a:xfrm>
            <a:off x="210445" y="2834806"/>
            <a:ext cx="1902249" cy="223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54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0" descr="Image result for onion cell pro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36618" r="60732" b="50124"/>
          <a:stretch>
            <a:fillRect/>
          </a:stretch>
        </p:blipFill>
        <p:spPr bwMode="auto">
          <a:xfrm>
            <a:off x="134795" y="737243"/>
            <a:ext cx="2777037" cy="160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1" name="Picture 9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1" t="7632" r="13802" b="16402"/>
          <a:stretch>
            <a:fillRect/>
          </a:stretch>
        </p:blipFill>
        <p:spPr bwMode="auto">
          <a:xfrm>
            <a:off x="5965333" y="4664157"/>
            <a:ext cx="3036996" cy="211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Image result for prophase onion cel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16" b="53796"/>
          <a:stretch>
            <a:fillRect/>
          </a:stretch>
        </p:blipFill>
        <p:spPr bwMode="auto">
          <a:xfrm>
            <a:off x="218698" y="2361652"/>
            <a:ext cx="2448303" cy="199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7" name="Title 1"/>
          <p:cNvSpPr>
            <a:spLocks noGrp="1"/>
          </p:cNvSpPr>
          <p:nvPr>
            <p:ph type="title"/>
          </p:nvPr>
        </p:nvSpPr>
        <p:spPr>
          <a:xfrm>
            <a:off x="218697" y="20633"/>
            <a:ext cx="7771300" cy="766126"/>
          </a:xfrm>
        </p:spPr>
        <p:txBody>
          <a:bodyPr/>
          <a:lstStyle/>
          <a:p>
            <a:pPr algn="l"/>
            <a:r>
              <a:rPr lang="en-US" altLang="en-US" smtClean="0"/>
              <a:t>B. Cell Cycle</a:t>
            </a:r>
          </a:p>
        </p:txBody>
      </p:sp>
      <p:sp>
        <p:nvSpPr>
          <p:cNvPr id="4" name="Oval 3"/>
          <p:cNvSpPr/>
          <p:nvPr/>
        </p:nvSpPr>
        <p:spPr>
          <a:xfrm>
            <a:off x="2232358" y="1621658"/>
            <a:ext cx="4621516" cy="422538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6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01852" y="1621659"/>
            <a:ext cx="4126" cy="21126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4" idx="7"/>
          </p:cNvCxnSpPr>
          <p:nvPr/>
        </p:nvCxnSpPr>
        <p:spPr>
          <a:xfrm flipV="1">
            <a:off x="4505979" y="2240611"/>
            <a:ext cx="1671174" cy="1493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543117" y="2834807"/>
            <a:ext cx="2046671" cy="8995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2636742" y="1995781"/>
            <a:ext cx="3953047" cy="3438628"/>
          </a:xfrm>
          <a:custGeom>
            <a:avLst/>
            <a:gdLst>
              <a:gd name="connsiteX0" fmla="*/ 4543918 w 4562744"/>
              <a:gd name="connsiteY0" fmla="*/ 1135626 h 3967317"/>
              <a:gd name="connsiteX1" fmla="*/ 4543918 w 4562744"/>
              <a:gd name="connsiteY1" fmla="*/ 1887794 h 3967317"/>
              <a:gd name="connsiteX2" fmla="*/ 4499673 w 4562744"/>
              <a:gd name="connsiteY2" fmla="*/ 2079523 h 3967317"/>
              <a:gd name="connsiteX3" fmla="*/ 4484925 w 4562744"/>
              <a:gd name="connsiteY3" fmla="*/ 2182762 h 3967317"/>
              <a:gd name="connsiteX4" fmla="*/ 4455428 w 4562744"/>
              <a:gd name="connsiteY4" fmla="*/ 2462981 h 3967317"/>
              <a:gd name="connsiteX5" fmla="*/ 4440679 w 4562744"/>
              <a:gd name="connsiteY5" fmla="*/ 2536723 h 3967317"/>
              <a:gd name="connsiteX6" fmla="*/ 4381686 w 4562744"/>
              <a:gd name="connsiteY6" fmla="*/ 2639962 h 3967317"/>
              <a:gd name="connsiteX7" fmla="*/ 4352189 w 4562744"/>
              <a:gd name="connsiteY7" fmla="*/ 2713704 h 3967317"/>
              <a:gd name="connsiteX8" fmla="*/ 4337441 w 4562744"/>
              <a:gd name="connsiteY8" fmla="*/ 2757949 h 3967317"/>
              <a:gd name="connsiteX9" fmla="*/ 4307944 w 4562744"/>
              <a:gd name="connsiteY9" fmla="*/ 2802194 h 3967317"/>
              <a:gd name="connsiteX10" fmla="*/ 4263699 w 4562744"/>
              <a:gd name="connsiteY10" fmla="*/ 2905433 h 3967317"/>
              <a:gd name="connsiteX11" fmla="*/ 4219454 w 4562744"/>
              <a:gd name="connsiteY11" fmla="*/ 2949678 h 3967317"/>
              <a:gd name="connsiteX12" fmla="*/ 4204705 w 4562744"/>
              <a:gd name="connsiteY12" fmla="*/ 2993923 h 3967317"/>
              <a:gd name="connsiteX13" fmla="*/ 4160460 w 4562744"/>
              <a:gd name="connsiteY13" fmla="*/ 3052917 h 3967317"/>
              <a:gd name="connsiteX14" fmla="*/ 4145712 w 4562744"/>
              <a:gd name="connsiteY14" fmla="*/ 3126659 h 3967317"/>
              <a:gd name="connsiteX15" fmla="*/ 4086718 w 4562744"/>
              <a:gd name="connsiteY15" fmla="*/ 3229897 h 3967317"/>
              <a:gd name="connsiteX16" fmla="*/ 4071970 w 4562744"/>
              <a:gd name="connsiteY16" fmla="*/ 3274142 h 3967317"/>
              <a:gd name="connsiteX17" fmla="*/ 3909737 w 4562744"/>
              <a:gd name="connsiteY17" fmla="*/ 3392130 h 3967317"/>
              <a:gd name="connsiteX18" fmla="*/ 3880241 w 4562744"/>
              <a:gd name="connsiteY18" fmla="*/ 3436375 h 3967317"/>
              <a:gd name="connsiteX19" fmla="*/ 3791750 w 4562744"/>
              <a:gd name="connsiteY19" fmla="*/ 3495368 h 3967317"/>
              <a:gd name="connsiteX20" fmla="*/ 3718008 w 4562744"/>
              <a:gd name="connsiteY20" fmla="*/ 3569110 h 3967317"/>
              <a:gd name="connsiteX21" fmla="*/ 3644266 w 4562744"/>
              <a:gd name="connsiteY21" fmla="*/ 3642852 h 3967317"/>
              <a:gd name="connsiteX22" fmla="*/ 3614770 w 4562744"/>
              <a:gd name="connsiteY22" fmla="*/ 3687097 h 3967317"/>
              <a:gd name="connsiteX23" fmla="*/ 3570525 w 4562744"/>
              <a:gd name="connsiteY23" fmla="*/ 3701846 h 3967317"/>
              <a:gd name="connsiteX24" fmla="*/ 3526279 w 4562744"/>
              <a:gd name="connsiteY24" fmla="*/ 3731342 h 3967317"/>
              <a:gd name="connsiteX25" fmla="*/ 3393544 w 4562744"/>
              <a:gd name="connsiteY25" fmla="*/ 3760839 h 3967317"/>
              <a:gd name="connsiteX26" fmla="*/ 3319802 w 4562744"/>
              <a:gd name="connsiteY26" fmla="*/ 3775588 h 3967317"/>
              <a:gd name="connsiteX27" fmla="*/ 3231312 w 4562744"/>
              <a:gd name="connsiteY27" fmla="*/ 3805084 h 3967317"/>
              <a:gd name="connsiteX28" fmla="*/ 3142821 w 4562744"/>
              <a:gd name="connsiteY28" fmla="*/ 3849330 h 3967317"/>
              <a:gd name="connsiteX29" fmla="*/ 2980589 w 4562744"/>
              <a:gd name="connsiteY29" fmla="*/ 3908323 h 3967317"/>
              <a:gd name="connsiteX30" fmla="*/ 2921596 w 4562744"/>
              <a:gd name="connsiteY30" fmla="*/ 3923071 h 3967317"/>
              <a:gd name="connsiteX31" fmla="*/ 2877350 w 4562744"/>
              <a:gd name="connsiteY31" fmla="*/ 3937820 h 3967317"/>
              <a:gd name="connsiteX32" fmla="*/ 2449647 w 4562744"/>
              <a:gd name="connsiteY32" fmla="*/ 3967317 h 3967317"/>
              <a:gd name="connsiteX33" fmla="*/ 1800718 w 4562744"/>
              <a:gd name="connsiteY33" fmla="*/ 3952568 h 3967317"/>
              <a:gd name="connsiteX34" fmla="*/ 1712228 w 4562744"/>
              <a:gd name="connsiteY34" fmla="*/ 3923071 h 3967317"/>
              <a:gd name="connsiteX35" fmla="*/ 1667983 w 4562744"/>
              <a:gd name="connsiteY35" fmla="*/ 3908323 h 3967317"/>
              <a:gd name="connsiteX36" fmla="*/ 1240279 w 4562744"/>
              <a:gd name="connsiteY36" fmla="*/ 3893575 h 3967317"/>
              <a:gd name="connsiteX37" fmla="*/ 1137041 w 4562744"/>
              <a:gd name="connsiteY37" fmla="*/ 3849330 h 3967317"/>
              <a:gd name="connsiteX38" fmla="*/ 1092796 w 4562744"/>
              <a:gd name="connsiteY38" fmla="*/ 3834581 h 3967317"/>
              <a:gd name="connsiteX39" fmla="*/ 1004305 w 4562744"/>
              <a:gd name="connsiteY39" fmla="*/ 3790336 h 3967317"/>
              <a:gd name="connsiteX40" fmla="*/ 915815 w 4562744"/>
              <a:gd name="connsiteY40" fmla="*/ 3731342 h 3967317"/>
              <a:gd name="connsiteX41" fmla="*/ 871570 w 4562744"/>
              <a:gd name="connsiteY41" fmla="*/ 3701846 h 3967317"/>
              <a:gd name="connsiteX42" fmla="*/ 768331 w 4562744"/>
              <a:gd name="connsiteY42" fmla="*/ 3569110 h 3967317"/>
              <a:gd name="connsiteX43" fmla="*/ 738834 w 4562744"/>
              <a:gd name="connsiteY43" fmla="*/ 3524865 h 3967317"/>
              <a:gd name="connsiteX44" fmla="*/ 694589 w 4562744"/>
              <a:gd name="connsiteY44" fmla="*/ 3495368 h 3967317"/>
              <a:gd name="connsiteX45" fmla="*/ 591350 w 4562744"/>
              <a:gd name="connsiteY45" fmla="*/ 3451123 h 3967317"/>
              <a:gd name="connsiteX46" fmla="*/ 488112 w 4562744"/>
              <a:gd name="connsiteY46" fmla="*/ 3333136 h 3967317"/>
              <a:gd name="connsiteX47" fmla="*/ 458615 w 4562744"/>
              <a:gd name="connsiteY47" fmla="*/ 3288891 h 3967317"/>
              <a:gd name="connsiteX48" fmla="*/ 443866 w 4562744"/>
              <a:gd name="connsiteY48" fmla="*/ 3244646 h 3967317"/>
              <a:gd name="connsiteX49" fmla="*/ 399621 w 4562744"/>
              <a:gd name="connsiteY49" fmla="*/ 3215149 h 3967317"/>
              <a:gd name="connsiteX50" fmla="*/ 296383 w 4562744"/>
              <a:gd name="connsiteY50" fmla="*/ 3111910 h 3967317"/>
              <a:gd name="connsiteX51" fmla="*/ 207892 w 4562744"/>
              <a:gd name="connsiteY51" fmla="*/ 3008671 h 3967317"/>
              <a:gd name="connsiteX52" fmla="*/ 163647 w 4562744"/>
              <a:gd name="connsiteY52" fmla="*/ 2890684 h 3967317"/>
              <a:gd name="connsiteX53" fmla="*/ 134150 w 4562744"/>
              <a:gd name="connsiteY53" fmla="*/ 2802194 h 3967317"/>
              <a:gd name="connsiteX54" fmla="*/ 104654 w 4562744"/>
              <a:gd name="connsiteY54" fmla="*/ 2639962 h 3967317"/>
              <a:gd name="connsiteX55" fmla="*/ 75157 w 4562744"/>
              <a:gd name="connsiteY55" fmla="*/ 2536723 h 3967317"/>
              <a:gd name="connsiteX56" fmla="*/ 16163 w 4562744"/>
              <a:gd name="connsiteY56" fmla="*/ 2359742 h 3967317"/>
              <a:gd name="connsiteX57" fmla="*/ 1415 w 4562744"/>
              <a:gd name="connsiteY57" fmla="*/ 2300749 h 3967317"/>
              <a:gd name="connsiteX58" fmla="*/ 30912 w 4562744"/>
              <a:gd name="connsiteY58" fmla="*/ 1887794 h 3967317"/>
              <a:gd name="connsiteX59" fmla="*/ 60408 w 4562744"/>
              <a:gd name="connsiteY59" fmla="*/ 1415846 h 3967317"/>
              <a:gd name="connsiteX60" fmla="*/ 89905 w 4562744"/>
              <a:gd name="connsiteY60" fmla="*/ 1283110 h 3967317"/>
              <a:gd name="connsiteX61" fmla="*/ 134150 w 4562744"/>
              <a:gd name="connsiteY61" fmla="*/ 1224117 h 3967317"/>
              <a:gd name="connsiteX62" fmla="*/ 207892 w 4562744"/>
              <a:gd name="connsiteY62" fmla="*/ 1120878 h 3967317"/>
              <a:gd name="connsiteX63" fmla="*/ 252137 w 4562744"/>
              <a:gd name="connsiteY63" fmla="*/ 1032388 h 3967317"/>
              <a:gd name="connsiteX64" fmla="*/ 355376 w 4562744"/>
              <a:gd name="connsiteY64" fmla="*/ 884904 h 3967317"/>
              <a:gd name="connsiteX65" fmla="*/ 414370 w 4562744"/>
              <a:gd name="connsiteY65" fmla="*/ 796413 h 3967317"/>
              <a:gd name="connsiteX66" fmla="*/ 443866 w 4562744"/>
              <a:gd name="connsiteY66" fmla="*/ 707923 h 3967317"/>
              <a:gd name="connsiteX67" fmla="*/ 547105 w 4562744"/>
              <a:gd name="connsiteY67" fmla="*/ 560439 h 3967317"/>
              <a:gd name="connsiteX68" fmla="*/ 650344 w 4562744"/>
              <a:gd name="connsiteY68" fmla="*/ 486697 h 3967317"/>
              <a:gd name="connsiteX69" fmla="*/ 738834 w 4562744"/>
              <a:gd name="connsiteY69" fmla="*/ 398207 h 3967317"/>
              <a:gd name="connsiteX70" fmla="*/ 827325 w 4562744"/>
              <a:gd name="connsiteY70" fmla="*/ 309717 h 3967317"/>
              <a:gd name="connsiteX71" fmla="*/ 871570 w 4562744"/>
              <a:gd name="connsiteY71" fmla="*/ 265471 h 3967317"/>
              <a:gd name="connsiteX72" fmla="*/ 915815 w 4562744"/>
              <a:gd name="connsiteY72" fmla="*/ 235975 h 3967317"/>
              <a:gd name="connsiteX73" fmla="*/ 960060 w 4562744"/>
              <a:gd name="connsiteY73" fmla="*/ 191730 h 3967317"/>
              <a:gd name="connsiteX74" fmla="*/ 1063299 w 4562744"/>
              <a:gd name="connsiteY74" fmla="*/ 132736 h 3967317"/>
              <a:gd name="connsiteX75" fmla="*/ 1122292 w 4562744"/>
              <a:gd name="connsiteY75" fmla="*/ 117988 h 3967317"/>
              <a:gd name="connsiteX76" fmla="*/ 1210783 w 4562744"/>
              <a:gd name="connsiteY76" fmla="*/ 73742 h 3967317"/>
              <a:gd name="connsiteX77" fmla="*/ 1269776 w 4562744"/>
              <a:gd name="connsiteY77" fmla="*/ 44246 h 3967317"/>
              <a:gd name="connsiteX78" fmla="*/ 1697479 w 4562744"/>
              <a:gd name="connsiteY78" fmla="*/ 14749 h 3967317"/>
              <a:gd name="connsiteX79" fmla="*/ 1800718 w 4562744"/>
              <a:gd name="connsiteY79" fmla="*/ 0 h 396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562744" h="3967317">
                <a:moveTo>
                  <a:pt x="4543918" y="1135626"/>
                </a:moveTo>
                <a:cubicBezTo>
                  <a:pt x="4565665" y="1461835"/>
                  <a:pt x="4572165" y="1454677"/>
                  <a:pt x="4543918" y="1887794"/>
                </a:cubicBezTo>
                <a:cubicBezTo>
                  <a:pt x="4538641" y="1968715"/>
                  <a:pt x="4521819" y="2013083"/>
                  <a:pt x="4499673" y="2079523"/>
                </a:cubicBezTo>
                <a:cubicBezTo>
                  <a:pt x="4494757" y="2113936"/>
                  <a:pt x="4488384" y="2148172"/>
                  <a:pt x="4484925" y="2182762"/>
                </a:cubicBezTo>
                <a:cubicBezTo>
                  <a:pt x="4462547" y="2406542"/>
                  <a:pt x="4483203" y="2310222"/>
                  <a:pt x="4455428" y="2462981"/>
                </a:cubicBezTo>
                <a:cubicBezTo>
                  <a:pt x="4450944" y="2487644"/>
                  <a:pt x="4448606" y="2512942"/>
                  <a:pt x="4440679" y="2536723"/>
                </a:cubicBezTo>
                <a:cubicBezTo>
                  <a:pt x="4414820" y="2614300"/>
                  <a:pt x="4414055" y="2575224"/>
                  <a:pt x="4381686" y="2639962"/>
                </a:cubicBezTo>
                <a:cubicBezTo>
                  <a:pt x="4369846" y="2663641"/>
                  <a:pt x="4361485" y="2688915"/>
                  <a:pt x="4352189" y="2713704"/>
                </a:cubicBezTo>
                <a:cubicBezTo>
                  <a:pt x="4346730" y="2728260"/>
                  <a:pt x="4344393" y="2744044"/>
                  <a:pt x="4337441" y="2757949"/>
                </a:cubicBezTo>
                <a:cubicBezTo>
                  <a:pt x="4329514" y="2773803"/>
                  <a:pt x="4317776" y="2787446"/>
                  <a:pt x="4307944" y="2802194"/>
                </a:cubicBezTo>
                <a:cubicBezTo>
                  <a:pt x="4295908" y="2838302"/>
                  <a:pt x="4286481" y="2873539"/>
                  <a:pt x="4263699" y="2905433"/>
                </a:cubicBezTo>
                <a:cubicBezTo>
                  <a:pt x="4251576" y="2922405"/>
                  <a:pt x="4234202" y="2934930"/>
                  <a:pt x="4219454" y="2949678"/>
                </a:cubicBezTo>
                <a:cubicBezTo>
                  <a:pt x="4214538" y="2964426"/>
                  <a:pt x="4212418" y="2980425"/>
                  <a:pt x="4204705" y="2993923"/>
                </a:cubicBezTo>
                <a:cubicBezTo>
                  <a:pt x="4192509" y="3015265"/>
                  <a:pt x="4170443" y="3030455"/>
                  <a:pt x="4160460" y="3052917"/>
                </a:cubicBezTo>
                <a:cubicBezTo>
                  <a:pt x="4150279" y="3075824"/>
                  <a:pt x="4153639" y="3102878"/>
                  <a:pt x="4145712" y="3126659"/>
                </a:cubicBezTo>
                <a:cubicBezTo>
                  <a:pt x="4133238" y="3164081"/>
                  <a:pt x="4108295" y="3197532"/>
                  <a:pt x="4086718" y="3229897"/>
                </a:cubicBezTo>
                <a:cubicBezTo>
                  <a:pt x="4081802" y="3244645"/>
                  <a:pt x="4082963" y="3263149"/>
                  <a:pt x="4071970" y="3274142"/>
                </a:cubicBezTo>
                <a:cubicBezTo>
                  <a:pt x="4038924" y="3307188"/>
                  <a:pt x="3959149" y="3359189"/>
                  <a:pt x="3909737" y="3392130"/>
                </a:cubicBezTo>
                <a:cubicBezTo>
                  <a:pt x="3899905" y="3406878"/>
                  <a:pt x="3893581" y="3424703"/>
                  <a:pt x="3880241" y="3436375"/>
                </a:cubicBezTo>
                <a:cubicBezTo>
                  <a:pt x="3853561" y="3459719"/>
                  <a:pt x="3791750" y="3495368"/>
                  <a:pt x="3791750" y="3495368"/>
                </a:cubicBezTo>
                <a:cubicBezTo>
                  <a:pt x="3713095" y="3613353"/>
                  <a:pt x="3816330" y="3470788"/>
                  <a:pt x="3718008" y="3569110"/>
                </a:cubicBezTo>
                <a:cubicBezTo>
                  <a:pt x="3619685" y="3667433"/>
                  <a:pt x="3762257" y="3564192"/>
                  <a:pt x="3644266" y="3642852"/>
                </a:cubicBezTo>
                <a:cubicBezTo>
                  <a:pt x="3634434" y="3657600"/>
                  <a:pt x="3628611" y="3676024"/>
                  <a:pt x="3614770" y="3687097"/>
                </a:cubicBezTo>
                <a:cubicBezTo>
                  <a:pt x="3602631" y="3696809"/>
                  <a:pt x="3584430" y="3694894"/>
                  <a:pt x="3570525" y="3701846"/>
                </a:cubicBezTo>
                <a:cubicBezTo>
                  <a:pt x="3554671" y="3709773"/>
                  <a:pt x="3542133" y="3723415"/>
                  <a:pt x="3526279" y="3731342"/>
                </a:cubicBezTo>
                <a:cubicBezTo>
                  <a:pt x="3489126" y="3749918"/>
                  <a:pt x="3429159" y="3754363"/>
                  <a:pt x="3393544" y="3760839"/>
                </a:cubicBezTo>
                <a:cubicBezTo>
                  <a:pt x="3368881" y="3765323"/>
                  <a:pt x="3343986" y="3768992"/>
                  <a:pt x="3319802" y="3775588"/>
                </a:cubicBezTo>
                <a:cubicBezTo>
                  <a:pt x="3289805" y="3783769"/>
                  <a:pt x="3231312" y="3805084"/>
                  <a:pt x="3231312" y="3805084"/>
                </a:cubicBezTo>
                <a:cubicBezTo>
                  <a:pt x="3164188" y="3849832"/>
                  <a:pt x="3212602" y="3823162"/>
                  <a:pt x="3142821" y="3849330"/>
                </a:cubicBezTo>
                <a:cubicBezTo>
                  <a:pt x="3084189" y="3871317"/>
                  <a:pt x="3042544" y="3892834"/>
                  <a:pt x="2980589" y="3908323"/>
                </a:cubicBezTo>
                <a:cubicBezTo>
                  <a:pt x="2960925" y="3913239"/>
                  <a:pt x="2941086" y="3917503"/>
                  <a:pt x="2921596" y="3923071"/>
                </a:cubicBezTo>
                <a:cubicBezTo>
                  <a:pt x="2906648" y="3927342"/>
                  <a:pt x="2892829" y="3936369"/>
                  <a:pt x="2877350" y="3937820"/>
                </a:cubicBezTo>
                <a:cubicBezTo>
                  <a:pt x="2735068" y="3951159"/>
                  <a:pt x="2449647" y="3967317"/>
                  <a:pt x="2449647" y="3967317"/>
                </a:cubicBezTo>
                <a:cubicBezTo>
                  <a:pt x="2233337" y="3962401"/>
                  <a:pt x="2016695" y="3965527"/>
                  <a:pt x="1800718" y="3952568"/>
                </a:cubicBezTo>
                <a:cubicBezTo>
                  <a:pt x="1769682" y="3950706"/>
                  <a:pt x="1741725" y="3932903"/>
                  <a:pt x="1712228" y="3923071"/>
                </a:cubicBezTo>
                <a:cubicBezTo>
                  <a:pt x="1697480" y="3918155"/>
                  <a:pt x="1683520" y="3908859"/>
                  <a:pt x="1667983" y="3908323"/>
                </a:cubicBezTo>
                <a:lnTo>
                  <a:pt x="1240279" y="3893575"/>
                </a:lnTo>
                <a:cubicBezTo>
                  <a:pt x="1136516" y="3858986"/>
                  <a:pt x="1264613" y="3904004"/>
                  <a:pt x="1137041" y="3849330"/>
                </a:cubicBezTo>
                <a:cubicBezTo>
                  <a:pt x="1122752" y="3843206"/>
                  <a:pt x="1106701" y="3841534"/>
                  <a:pt x="1092796" y="3834581"/>
                </a:cubicBezTo>
                <a:cubicBezTo>
                  <a:pt x="978443" y="3777404"/>
                  <a:pt x="1115508" y="3827403"/>
                  <a:pt x="1004305" y="3790336"/>
                </a:cubicBezTo>
                <a:lnTo>
                  <a:pt x="915815" y="3731342"/>
                </a:lnTo>
                <a:lnTo>
                  <a:pt x="871570" y="3701846"/>
                </a:lnTo>
                <a:cubicBezTo>
                  <a:pt x="722470" y="3478196"/>
                  <a:pt x="883850" y="3707732"/>
                  <a:pt x="768331" y="3569110"/>
                </a:cubicBezTo>
                <a:cubicBezTo>
                  <a:pt x="756983" y="3555493"/>
                  <a:pt x="751368" y="3537399"/>
                  <a:pt x="738834" y="3524865"/>
                </a:cubicBezTo>
                <a:cubicBezTo>
                  <a:pt x="726300" y="3512331"/>
                  <a:pt x="709979" y="3504162"/>
                  <a:pt x="694589" y="3495368"/>
                </a:cubicBezTo>
                <a:cubicBezTo>
                  <a:pt x="643558" y="3466207"/>
                  <a:pt x="640991" y="3467669"/>
                  <a:pt x="591350" y="3451123"/>
                </a:cubicBezTo>
                <a:cubicBezTo>
                  <a:pt x="526463" y="3386236"/>
                  <a:pt x="538889" y="3404225"/>
                  <a:pt x="488112" y="3333136"/>
                </a:cubicBezTo>
                <a:cubicBezTo>
                  <a:pt x="477809" y="3318712"/>
                  <a:pt x="466542" y="3304745"/>
                  <a:pt x="458615" y="3288891"/>
                </a:cubicBezTo>
                <a:cubicBezTo>
                  <a:pt x="451662" y="3274986"/>
                  <a:pt x="453578" y="3256785"/>
                  <a:pt x="443866" y="3244646"/>
                </a:cubicBezTo>
                <a:cubicBezTo>
                  <a:pt x="432793" y="3230805"/>
                  <a:pt x="414369" y="3224981"/>
                  <a:pt x="399621" y="3215149"/>
                </a:cubicBezTo>
                <a:cubicBezTo>
                  <a:pt x="366251" y="3115036"/>
                  <a:pt x="414710" y="3230234"/>
                  <a:pt x="296383" y="3111910"/>
                </a:cubicBezTo>
                <a:cubicBezTo>
                  <a:pt x="256160" y="3071688"/>
                  <a:pt x="239426" y="3059127"/>
                  <a:pt x="207892" y="3008671"/>
                </a:cubicBezTo>
                <a:cubicBezTo>
                  <a:pt x="169854" y="2947809"/>
                  <a:pt x="183246" y="2956014"/>
                  <a:pt x="163647" y="2890684"/>
                </a:cubicBezTo>
                <a:cubicBezTo>
                  <a:pt x="154713" y="2860903"/>
                  <a:pt x="134150" y="2802194"/>
                  <a:pt x="134150" y="2802194"/>
                </a:cubicBezTo>
                <a:cubicBezTo>
                  <a:pt x="122215" y="2718649"/>
                  <a:pt x="124521" y="2709496"/>
                  <a:pt x="104654" y="2639962"/>
                </a:cubicBezTo>
                <a:cubicBezTo>
                  <a:pt x="90624" y="2590856"/>
                  <a:pt x="84381" y="2592064"/>
                  <a:pt x="75157" y="2536723"/>
                </a:cubicBezTo>
                <a:cubicBezTo>
                  <a:pt x="49732" y="2384176"/>
                  <a:pt x="88919" y="2456751"/>
                  <a:pt x="16163" y="2359742"/>
                </a:cubicBezTo>
                <a:cubicBezTo>
                  <a:pt x="11247" y="2340078"/>
                  <a:pt x="1415" y="2321019"/>
                  <a:pt x="1415" y="2300749"/>
                </a:cubicBezTo>
                <a:cubicBezTo>
                  <a:pt x="1415" y="1988901"/>
                  <a:pt x="-9802" y="2050646"/>
                  <a:pt x="30912" y="1887794"/>
                </a:cubicBezTo>
                <a:cubicBezTo>
                  <a:pt x="39802" y="1674424"/>
                  <a:pt x="33533" y="1590532"/>
                  <a:pt x="60408" y="1415846"/>
                </a:cubicBezTo>
                <a:cubicBezTo>
                  <a:pt x="61442" y="1409127"/>
                  <a:pt x="83382" y="1296155"/>
                  <a:pt x="89905" y="1283110"/>
                </a:cubicBezTo>
                <a:cubicBezTo>
                  <a:pt x="100898" y="1261125"/>
                  <a:pt x="119402" y="1243781"/>
                  <a:pt x="134150" y="1224117"/>
                </a:cubicBezTo>
                <a:cubicBezTo>
                  <a:pt x="168364" y="1121477"/>
                  <a:pt x="118818" y="1248127"/>
                  <a:pt x="207892" y="1120878"/>
                </a:cubicBezTo>
                <a:cubicBezTo>
                  <a:pt x="226804" y="1093861"/>
                  <a:pt x="235520" y="1060874"/>
                  <a:pt x="252137" y="1032388"/>
                </a:cubicBezTo>
                <a:cubicBezTo>
                  <a:pt x="283913" y="977915"/>
                  <a:pt x="318186" y="934490"/>
                  <a:pt x="355376" y="884904"/>
                </a:cubicBezTo>
                <a:cubicBezTo>
                  <a:pt x="404173" y="738521"/>
                  <a:pt x="322302" y="962139"/>
                  <a:pt x="414370" y="796413"/>
                </a:cubicBezTo>
                <a:cubicBezTo>
                  <a:pt x="429469" y="769233"/>
                  <a:pt x="426619" y="733793"/>
                  <a:pt x="443866" y="707923"/>
                </a:cubicBezTo>
                <a:cubicBezTo>
                  <a:pt x="453499" y="693474"/>
                  <a:pt x="525270" y="582274"/>
                  <a:pt x="547105" y="560439"/>
                </a:cubicBezTo>
                <a:cubicBezTo>
                  <a:pt x="635067" y="472477"/>
                  <a:pt x="574983" y="553684"/>
                  <a:pt x="650344" y="486697"/>
                </a:cubicBezTo>
                <a:cubicBezTo>
                  <a:pt x="681522" y="458983"/>
                  <a:pt x="709337" y="427704"/>
                  <a:pt x="738834" y="398207"/>
                </a:cubicBezTo>
                <a:lnTo>
                  <a:pt x="827325" y="309717"/>
                </a:lnTo>
                <a:cubicBezTo>
                  <a:pt x="842074" y="294968"/>
                  <a:pt x="854215" y="277040"/>
                  <a:pt x="871570" y="265471"/>
                </a:cubicBezTo>
                <a:cubicBezTo>
                  <a:pt x="886318" y="255639"/>
                  <a:pt x="902198" y="247322"/>
                  <a:pt x="915815" y="235975"/>
                </a:cubicBezTo>
                <a:cubicBezTo>
                  <a:pt x="931838" y="222623"/>
                  <a:pt x="944037" y="205083"/>
                  <a:pt x="960060" y="191730"/>
                </a:cubicBezTo>
                <a:cubicBezTo>
                  <a:pt x="983400" y="172280"/>
                  <a:pt x="1037070" y="142572"/>
                  <a:pt x="1063299" y="132736"/>
                </a:cubicBezTo>
                <a:cubicBezTo>
                  <a:pt x="1082278" y="125619"/>
                  <a:pt x="1102628" y="122904"/>
                  <a:pt x="1122292" y="117988"/>
                </a:cubicBezTo>
                <a:cubicBezTo>
                  <a:pt x="1207316" y="61305"/>
                  <a:pt x="1125300" y="110377"/>
                  <a:pt x="1210783" y="73742"/>
                </a:cubicBezTo>
                <a:cubicBezTo>
                  <a:pt x="1230991" y="65082"/>
                  <a:pt x="1248354" y="49190"/>
                  <a:pt x="1269776" y="44246"/>
                </a:cubicBezTo>
                <a:cubicBezTo>
                  <a:pt x="1347733" y="26256"/>
                  <a:pt x="1695555" y="14845"/>
                  <a:pt x="1697479" y="14749"/>
                </a:cubicBezTo>
                <a:lnTo>
                  <a:pt x="1800718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60">
              <a:solidFill>
                <a:srgbClr val="FFFFFF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 rot="5400000">
            <a:off x="4074775" y="1874054"/>
            <a:ext cx="325982" cy="24483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60">
              <a:solidFill>
                <a:srgbClr val="FFFFFF"/>
              </a:solidFill>
            </a:endParaRPr>
          </a:p>
        </p:txBody>
      </p:sp>
      <p:cxnSp>
        <p:nvCxnSpPr>
          <p:cNvPr id="8" name="Straight Arrow Connector 7"/>
          <p:cNvCxnSpPr>
            <a:stCxn id="3" idx="54"/>
          </p:cNvCxnSpPr>
          <p:nvPr/>
        </p:nvCxnSpPr>
        <p:spPr>
          <a:xfrm flipH="1">
            <a:off x="1468983" y="4283157"/>
            <a:ext cx="1258538" cy="57906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8699" y="4862222"/>
            <a:ext cx="2698635" cy="137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79" b="1" u="sng">
                <a:solidFill>
                  <a:srgbClr val="000000"/>
                </a:solidFill>
              </a:rPr>
              <a:t>Interphase: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79">
                <a:solidFill>
                  <a:srgbClr val="000000"/>
                </a:solidFill>
              </a:rPr>
              <a:t>-cell makes more cell parts….GROWS!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79">
                <a:solidFill>
                  <a:srgbClr val="000000"/>
                </a:solidFill>
              </a:rPr>
              <a:t>-doubles DNA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034152" y="920179"/>
            <a:ext cx="994452" cy="12392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693087" y="4162116"/>
            <a:ext cx="2236484" cy="41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79" b="1">
                <a:solidFill>
                  <a:srgbClr val="000000"/>
                </a:solidFill>
              </a:rPr>
              <a:t>Interphase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43117" y="2297004"/>
            <a:ext cx="1184263" cy="41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79" b="1">
                <a:solidFill>
                  <a:srgbClr val="000000"/>
                </a:solidFill>
              </a:rPr>
              <a:t>Mitosis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028604" y="246208"/>
            <a:ext cx="2748152" cy="105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79" b="1" u="sng">
                <a:solidFill>
                  <a:srgbClr val="000000"/>
                </a:solidFill>
              </a:rPr>
              <a:t>Mitosis: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79">
                <a:solidFill>
                  <a:srgbClr val="000000"/>
                </a:solidFill>
              </a:rPr>
              <a:t>Division of nucleus &amp; DNA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rot="-1958924">
            <a:off x="5024525" y="2634670"/>
            <a:ext cx="1752325" cy="35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33" b="1">
                <a:solidFill>
                  <a:srgbClr val="000000"/>
                </a:solidFill>
              </a:rPr>
              <a:t>Cytokinesis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371090" y="2576221"/>
            <a:ext cx="621704" cy="2008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955659" y="2609233"/>
            <a:ext cx="2453805" cy="137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79" b="1" u="sng">
                <a:solidFill>
                  <a:srgbClr val="000000"/>
                </a:solidFill>
              </a:rPr>
              <a:t>Cytokinesis: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79">
                <a:solidFill>
                  <a:srgbClr val="000000"/>
                </a:solidFill>
              </a:rPr>
              <a:t>Division of 1 cell into 2 (genetically identical)</a:t>
            </a:r>
          </a:p>
        </p:txBody>
      </p:sp>
    </p:spTree>
    <p:extLst>
      <p:ext uri="{BB962C8B-B14F-4D97-AF65-F5344CB8AC3E}">
        <p14:creationId xmlns:p14="http://schemas.microsoft.com/office/powerpoint/2010/main" val="240576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6" grpId="0"/>
      <p:bldP spid="17" grpId="0"/>
      <p:bldP spid="19" grpId="0"/>
      <p:bldP spid="20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/>
          <p:cNvSpPr>
            <a:spLocks noGrp="1"/>
          </p:cNvSpPr>
          <p:nvPr>
            <p:ph type="title"/>
          </p:nvPr>
        </p:nvSpPr>
        <p:spPr>
          <a:xfrm>
            <a:off x="23384" y="61896"/>
            <a:ext cx="8309101" cy="570812"/>
          </a:xfrm>
        </p:spPr>
        <p:txBody>
          <a:bodyPr/>
          <a:lstStyle/>
          <a:p>
            <a:pPr algn="l"/>
            <a:r>
              <a:rPr lang="en-US" altLang="en-US" smtClean="0"/>
              <a:t>C. Phases of Mitosis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2893"/>
            <a:ext cx="7856578" cy="5413776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513"/>
              <a:t>1. Starts with parent cell:</a:t>
            </a:r>
          </a:p>
          <a:p>
            <a:pPr marL="398869" lvl="1" indent="0">
              <a:buNone/>
            </a:pPr>
            <a:r>
              <a:rPr lang="en-US" altLang="en-US" sz="2513"/>
              <a:t>-chromosomes (long strands of DNA)</a:t>
            </a:r>
          </a:p>
          <a:p>
            <a:pPr marL="398869" lvl="1" indent="0">
              <a:buNone/>
            </a:pPr>
            <a:r>
              <a:rPr lang="en-US" altLang="en-US" sz="2513"/>
              <a:t>-chromosomes come in pairs called HOMOLOGOUS Chromosomes (same length, </a:t>
            </a:r>
          </a:p>
          <a:p>
            <a:pPr marL="398869" lvl="1" indent="0">
              <a:buNone/>
            </a:pPr>
            <a:r>
              <a:rPr lang="en-US" altLang="en-US" sz="2513"/>
              <a:t>1 from each parent). </a:t>
            </a:r>
          </a:p>
          <a:p>
            <a:pPr marL="398869" lvl="1" indent="0">
              <a:buNone/>
            </a:pPr>
            <a:r>
              <a:rPr lang="en-US" altLang="en-US" sz="2513"/>
              <a:t>-during interphase every</a:t>
            </a:r>
          </a:p>
          <a:p>
            <a:pPr marL="398869" lvl="1" indent="0">
              <a:buNone/>
            </a:pPr>
            <a:r>
              <a:rPr lang="en-US" altLang="en-US" sz="2513"/>
              <a:t>chromosome doubles =</a:t>
            </a:r>
          </a:p>
          <a:p>
            <a:pPr marL="398869" lvl="1" indent="0">
              <a:buNone/>
            </a:pPr>
            <a:r>
              <a:rPr lang="en-US" altLang="en-US" sz="2513" b="1"/>
              <a:t>2 of each homologous pair</a:t>
            </a:r>
          </a:p>
        </p:txBody>
      </p:sp>
      <p:pic>
        <p:nvPicPr>
          <p:cNvPr id="162820" name="Picture 2" descr="Image result for the cell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928" y="30262"/>
            <a:ext cx="2437300" cy="175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632521" y="321856"/>
            <a:ext cx="2514325" cy="9435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9076" name="Picture 4" descr="Image result for karyoty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24" y="2228231"/>
            <a:ext cx="4661404" cy="401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4054830" y="2610608"/>
            <a:ext cx="1639538" cy="2107191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81210" y="4538991"/>
            <a:ext cx="2640866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0" b="1">
                <a:solidFill>
                  <a:srgbClr val="000000"/>
                </a:solidFill>
              </a:rPr>
              <a:t>Maternal chromosome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87679" y="4921367"/>
            <a:ext cx="2640866" cy="3323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0" b="1">
                <a:solidFill>
                  <a:srgbClr val="000000"/>
                </a:solidFill>
              </a:rPr>
              <a:t>Paternal chromosome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77247" y="2625738"/>
            <a:ext cx="1826599" cy="251707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73" y="4507356"/>
            <a:ext cx="4951625" cy="197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08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50" y="0"/>
            <a:ext cx="8780881" cy="66640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772"/>
              <a:t>2. Prophase: nucleus membrane disappears, chromosome pairs are visible</a:t>
            </a:r>
          </a:p>
          <a:p>
            <a:pPr marL="0" indent="0">
              <a:buNone/>
            </a:pPr>
            <a:r>
              <a:rPr lang="en-US" altLang="en-US" sz="2772"/>
              <a:t>3. Metaphase: fibers line up duplicated pairs in the middle.</a:t>
            </a:r>
          </a:p>
          <a:p>
            <a:pPr marL="0" indent="0">
              <a:buNone/>
            </a:pPr>
            <a:r>
              <a:rPr lang="en-US" altLang="en-US" sz="2772"/>
              <a:t>4. Anaphase: duplicated pairs are pulled apart to opposite ends of the cell.</a:t>
            </a:r>
          </a:p>
          <a:p>
            <a:pPr marL="0" indent="0">
              <a:buNone/>
            </a:pPr>
            <a:r>
              <a:rPr lang="en-US" altLang="en-US" sz="2772"/>
              <a:t>5. Telophase: nuclear membrane reappears in both daughter cells, new cells begin interphase.  </a:t>
            </a:r>
          </a:p>
        </p:txBody>
      </p:sp>
      <p:pic>
        <p:nvPicPr>
          <p:cNvPr id="4" name="Picture 6" descr="Image result for prophase onion cel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t="36412" r="41888" b="8208"/>
          <a:stretch>
            <a:fillRect/>
          </a:stretch>
        </p:blipFill>
        <p:spPr bwMode="auto">
          <a:xfrm>
            <a:off x="5703998" y="3787995"/>
            <a:ext cx="3336845" cy="287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6594" name="Picture 2" descr="Image result for phases of mit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r="34000" b="51051"/>
          <a:stretch>
            <a:fillRect/>
          </a:stretch>
        </p:blipFill>
        <p:spPr bwMode="auto">
          <a:xfrm>
            <a:off x="478657" y="3787994"/>
            <a:ext cx="2244736" cy="307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6598" name="Picture 6" descr="Plant Cell Mitosis Microsc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4" t="48547" r="59721"/>
          <a:stretch>
            <a:fillRect/>
          </a:stretch>
        </p:blipFill>
        <p:spPr bwMode="auto">
          <a:xfrm>
            <a:off x="2929712" y="3627067"/>
            <a:ext cx="2566592" cy="324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mage result for phases of mit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3" r="66000"/>
          <a:stretch>
            <a:fillRect/>
          </a:stretch>
        </p:blipFill>
        <p:spPr bwMode="auto">
          <a:xfrm>
            <a:off x="409885" y="3787994"/>
            <a:ext cx="2244736" cy="3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6600" name="Picture 8" descr="Plant Cell Mitosis Microsc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7" t="49352" r="39999"/>
          <a:stretch>
            <a:fillRect/>
          </a:stretch>
        </p:blipFill>
        <p:spPr bwMode="auto">
          <a:xfrm>
            <a:off x="2986107" y="3668329"/>
            <a:ext cx="2594101" cy="31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6602" name="Picture 10" descr="Image result for onion cell proph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0" t="21506" r="7193" b="57782"/>
          <a:stretch>
            <a:fillRect/>
          </a:stretch>
        </p:blipFill>
        <p:spPr bwMode="auto">
          <a:xfrm>
            <a:off x="5526563" y="3964052"/>
            <a:ext cx="3540412" cy="265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mage result for onion cell proph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8" t="42516" r="8960" b="32047"/>
          <a:stretch>
            <a:fillRect/>
          </a:stretch>
        </p:blipFill>
        <p:spPr bwMode="auto">
          <a:xfrm>
            <a:off x="5921318" y="3702717"/>
            <a:ext cx="2640866" cy="303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6604" name="Picture 12" descr="Plant Cell Mitosis Microsc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7" t="49290" r="20000"/>
          <a:stretch>
            <a:fillRect/>
          </a:stretch>
        </p:blipFill>
        <p:spPr bwMode="auto">
          <a:xfrm>
            <a:off x="3085138" y="3709593"/>
            <a:ext cx="2486816" cy="303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Image result for phases of mit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1" t="49937" r="32999"/>
          <a:stretch>
            <a:fillRect/>
          </a:stretch>
        </p:blipFill>
        <p:spPr bwMode="auto">
          <a:xfrm>
            <a:off x="365871" y="3666954"/>
            <a:ext cx="2178715" cy="314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Image result for onion cell proph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0" t="2734" r="47472" b="76552"/>
          <a:stretch>
            <a:fillRect/>
          </a:stretch>
        </p:blipFill>
        <p:spPr bwMode="auto">
          <a:xfrm>
            <a:off x="5921319" y="3787994"/>
            <a:ext cx="3008111" cy="3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Image result for phases of mit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9" t="52043"/>
          <a:stretch>
            <a:fillRect/>
          </a:stretch>
        </p:blipFill>
        <p:spPr bwMode="auto">
          <a:xfrm>
            <a:off x="343863" y="3753608"/>
            <a:ext cx="2310758" cy="300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6606" name="Picture 14" descr="Plant Cell Mitosis Microsc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3" t="47597"/>
          <a:stretch>
            <a:fillRect/>
          </a:stretch>
        </p:blipFill>
        <p:spPr bwMode="auto">
          <a:xfrm>
            <a:off x="3130527" y="3749482"/>
            <a:ext cx="2411166" cy="303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20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6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6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"/>
          <p:cNvSpPr>
            <a:spLocks noChangeArrowheads="1"/>
          </p:cNvSpPr>
          <p:nvPr/>
        </p:nvSpPr>
        <p:spPr bwMode="auto">
          <a:xfrm>
            <a:off x="0" y="5673738"/>
            <a:ext cx="7790556" cy="129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119">
                <a:solidFill>
                  <a:srgbClr val="000000"/>
                </a:solidFill>
                <a:hlinkClick r:id="rId2"/>
              </a:rPr>
              <a:t>http://viewpure.com/reVq-RPaHLI?start=0&amp;end=0</a:t>
            </a:r>
            <a:endParaRPr lang="en-US" altLang="en-US" sz="3119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60">
              <a:solidFill>
                <a:srgbClr val="000000"/>
              </a:solidFill>
            </a:endParaRPr>
          </a:p>
        </p:txBody>
      </p:sp>
      <p:sp>
        <p:nvSpPr>
          <p:cNvPr id="164867" name="TextBox 3"/>
          <p:cNvSpPr txBox="1">
            <a:spLocks noChangeArrowheads="1"/>
          </p:cNvSpPr>
          <p:nvPr/>
        </p:nvSpPr>
        <p:spPr bwMode="auto">
          <a:xfrm>
            <a:off x="148549" y="4526612"/>
            <a:ext cx="8582816" cy="115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466">
                <a:solidFill>
                  <a:srgbClr val="000000"/>
                </a:solidFill>
              </a:rPr>
              <a:t>Train your Brain to stay focused and improve studying!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572" y="193941"/>
            <a:ext cx="8318729" cy="41717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72" b="1" dirty="0">
                <a:solidFill>
                  <a:srgbClr val="000000"/>
                </a:solidFill>
              </a:rPr>
              <a:t>Cell Division Stop Motion Project: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72" dirty="0">
                <a:solidFill>
                  <a:srgbClr val="000000"/>
                </a:solidFill>
              </a:rPr>
              <a:t>-You will work with your row (4 people)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72" dirty="0">
                <a:solidFill>
                  <a:srgbClr val="000000"/>
                </a:solidFill>
              </a:rPr>
              <a:t>-At least ONE member of your group needs to download a FREE stop-motion video app for use in class tomorrow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772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72" b="1" dirty="0">
                <a:solidFill>
                  <a:srgbClr val="000000"/>
                </a:solidFill>
              </a:rPr>
              <a:t>Examples: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72" dirty="0">
                <a:solidFill>
                  <a:srgbClr val="000000"/>
                </a:solidFill>
              </a:rPr>
              <a:t>-</a:t>
            </a:r>
            <a:r>
              <a:rPr lang="en-US" sz="2772" dirty="0" err="1">
                <a:solidFill>
                  <a:srgbClr val="000000"/>
                </a:solidFill>
              </a:rPr>
              <a:t>PicPac</a:t>
            </a:r>
            <a:endParaRPr lang="en-US" sz="2772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72" dirty="0">
                <a:solidFill>
                  <a:srgbClr val="000000"/>
                </a:solidFill>
              </a:rPr>
              <a:t>-Stop Motion Studio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72" dirty="0">
                <a:solidFill>
                  <a:srgbClr val="000000"/>
                </a:solidFill>
              </a:rPr>
              <a:t>-Stop-Motion Movie Creator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6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4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Office PowerPoint</Application>
  <PresentationFormat>On-screen Show (4:3)</PresentationFormat>
  <Paragraphs>47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MS PGothic</vt:lpstr>
      <vt:lpstr>MS PGothic</vt:lpstr>
      <vt:lpstr>Arial</vt:lpstr>
      <vt:lpstr>Arial Narrow</vt:lpstr>
      <vt:lpstr>Calibri</vt:lpstr>
      <vt:lpstr>Comic Sans MS</vt:lpstr>
      <vt:lpstr>Rockwell</vt:lpstr>
      <vt:lpstr>Times New Roman</vt:lpstr>
      <vt:lpstr>Wingdings</vt:lpstr>
      <vt:lpstr>Kilter</vt:lpstr>
      <vt:lpstr>2_Default Design</vt:lpstr>
      <vt:lpstr>EQ: How does your body grow and repair itself?</vt:lpstr>
      <vt:lpstr>A. Why do cells divide?</vt:lpstr>
      <vt:lpstr>B. Cell Cycle</vt:lpstr>
      <vt:lpstr>C. Phases of Mitosis</vt:lpstr>
      <vt:lpstr>PowerPoint Presentation</vt:lpstr>
      <vt:lpstr>PowerPoint Presentation</vt:lpstr>
    </vt:vector>
  </TitlesOfParts>
  <Company>Renton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EQ: How does your body grow and repair itself?</dc:title>
  <dc:creator>Ami Obermeyer</dc:creator>
  <cp:lastModifiedBy>Ami Obermeyer</cp:lastModifiedBy>
  <cp:revision>1</cp:revision>
  <dcterms:created xsi:type="dcterms:W3CDTF">2016-12-12T17:45:52Z</dcterms:created>
  <dcterms:modified xsi:type="dcterms:W3CDTF">2016-12-12T17:46:10Z</dcterms:modified>
</cp:coreProperties>
</file>