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</p:sldMasterIdLst>
  <p:notesMasterIdLst>
    <p:notesMasterId r:id="rId25"/>
  </p:notesMasterIdLst>
  <p:handoutMasterIdLst>
    <p:handoutMasterId r:id="rId26"/>
  </p:handoutMasterIdLst>
  <p:sldIdLst>
    <p:sldId id="285" r:id="rId5"/>
    <p:sldId id="260" r:id="rId6"/>
    <p:sldId id="269" r:id="rId7"/>
    <p:sldId id="268" r:id="rId8"/>
    <p:sldId id="286" r:id="rId9"/>
    <p:sldId id="288" r:id="rId10"/>
    <p:sldId id="293" r:id="rId11"/>
    <p:sldId id="294" r:id="rId12"/>
    <p:sldId id="301" r:id="rId13"/>
    <p:sldId id="292" r:id="rId14"/>
    <p:sldId id="287" r:id="rId15"/>
    <p:sldId id="290" r:id="rId16"/>
    <p:sldId id="291" r:id="rId17"/>
    <p:sldId id="289" r:id="rId18"/>
    <p:sldId id="295" r:id="rId19"/>
    <p:sldId id="296" r:id="rId20"/>
    <p:sldId id="297" r:id="rId21"/>
    <p:sldId id="298" r:id="rId22"/>
    <p:sldId id="299" r:id="rId23"/>
    <p:sldId id="300" r:id="rId24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F8B3"/>
    <a:srgbClr val="FA2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8" autoAdjust="0"/>
    <p:restoredTop sz="94665"/>
  </p:normalViewPr>
  <p:slideViewPr>
    <p:cSldViewPr>
      <p:cViewPr varScale="1">
        <p:scale>
          <a:sx n="109" d="100"/>
          <a:sy n="109" d="100"/>
        </p:scale>
        <p:origin x="74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AFF68AD8-FD1F-4C4D-9BC1-31FA797F049E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C5C324A1-3107-4DDA-8DA6-6022DD187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3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A1383317-A127-45FC-8A1E-A8DDD08296B9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C68C5F86-254F-4FE3-A7B4-6C77718D2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4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57958" indent="-291522"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2pPr>
            <a:lvl3pPr marL="1166089" indent="-233218"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3pPr>
            <a:lvl4pPr marL="1632524" indent="-233218"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4pPr>
            <a:lvl5pPr marL="2098959" indent="-233218"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5pPr>
            <a:lvl6pPr marL="2565395" indent="-233218" defTabSz="937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6pPr>
            <a:lvl7pPr marL="3031830" indent="-233218" defTabSz="937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7pPr>
            <a:lvl8pPr marL="3498266" indent="-233218" defTabSz="937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8pPr>
            <a:lvl9pPr marL="3964701" indent="-233218" defTabSz="937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FFFF"/>
                </a:solidFill>
              </a:rPr>
              <a:t>The Plasma Membrane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57958" indent="-291522"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2pPr>
            <a:lvl3pPr marL="1166089" indent="-233218"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3pPr>
            <a:lvl4pPr marL="1632524" indent="-233218"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4pPr>
            <a:lvl5pPr marL="2098959" indent="-233218"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5pPr>
            <a:lvl6pPr marL="2565395" indent="-233218" defTabSz="937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6pPr>
            <a:lvl7pPr marL="3031830" indent="-233218" defTabSz="937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7pPr>
            <a:lvl8pPr marL="3498266" indent="-233218" defTabSz="937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8pPr>
            <a:lvl9pPr marL="3964701" indent="-233218" defTabSz="937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428FEE93-3608-674E-8211-A8210621A747}" type="datetime1">
              <a:rPr lang="en-US" sz="1200">
                <a:solidFill>
                  <a:srgbClr val="FFFFFF"/>
                </a:solidFill>
              </a:rPr>
              <a:pPr/>
              <a:t>8/31/2017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57958" indent="-291522"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2pPr>
            <a:lvl3pPr marL="1166089" indent="-233218"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3pPr>
            <a:lvl4pPr marL="1632524" indent="-233218"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4pPr>
            <a:lvl5pPr marL="2098959" indent="-233218"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5pPr>
            <a:lvl6pPr marL="2565395" indent="-233218" defTabSz="937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6pPr>
            <a:lvl7pPr marL="3031830" indent="-233218" defTabSz="937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7pPr>
            <a:lvl8pPr marL="3498266" indent="-233218" defTabSz="937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8pPr>
            <a:lvl9pPr marL="3964701" indent="-233218" defTabSz="937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FFFF"/>
                </a:solidFill>
              </a:rPr>
              <a:t>G. Podgorski, Biol. 1010</a:t>
            </a: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57958" indent="-291522"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2pPr>
            <a:lvl3pPr marL="1166089" indent="-233218"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3pPr>
            <a:lvl4pPr marL="1632524" indent="-233218"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4pPr>
            <a:lvl5pPr marL="2098959" indent="-233218"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5pPr>
            <a:lvl6pPr marL="2565395" indent="-233218" defTabSz="937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6pPr>
            <a:lvl7pPr marL="3031830" indent="-233218" defTabSz="937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7pPr>
            <a:lvl8pPr marL="3498266" indent="-233218" defTabSz="937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8pPr>
            <a:lvl9pPr marL="3964701" indent="-233218" defTabSz="937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EBDDA6E-3EAE-CC4A-8EE0-D1452DF23037}" type="slidenum">
              <a:rPr lang="en-US" sz="1200">
                <a:solidFill>
                  <a:srgbClr val="FFFFFF"/>
                </a:solidFill>
              </a:rPr>
              <a:pPr/>
              <a:t>1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203950" cy="3489325"/>
          </a:xfrm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30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C5F86-254F-4FE3-A7B4-6C77718D2A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A8173-C7E5-46EC-9239-4CBA48D0867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41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57958" indent="-291522"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2pPr>
            <a:lvl3pPr marL="1166089" indent="-233218"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3pPr>
            <a:lvl4pPr marL="1632524" indent="-233218"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4pPr>
            <a:lvl5pPr marL="2098959" indent="-233218"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5pPr>
            <a:lvl6pPr marL="2565395" indent="-233218" defTabSz="937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6pPr>
            <a:lvl7pPr marL="3031830" indent="-233218" defTabSz="937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7pPr>
            <a:lvl8pPr marL="3498266" indent="-233218" defTabSz="937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8pPr>
            <a:lvl9pPr marL="3964701" indent="-233218" defTabSz="937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FFFF"/>
                </a:solidFill>
              </a:rPr>
              <a:t>The Plasma Membrane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57958" indent="-291522"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2pPr>
            <a:lvl3pPr marL="1166089" indent="-233218"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3pPr>
            <a:lvl4pPr marL="1632524" indent="-233218"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4pPr>
            <a:lvl5pPr marL="2098959" indent="-233218"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5pPr>
            <a:lvl6pPr marL="2565395" indent="-233218" defTabSz="937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6pPr>
            <a:lvl7pPr marL="3031830" indent="-233218" defTabSz="937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7pPr>
            <a:lvl8pPr marL="3498266" indent="-233218" defTabSz="937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8pPr>
            <a:lvl9pPr marL="3964701" indent="-233218" defTabSz="937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428FEE93-3608-674E-8211-A8210621A747}" type="datetime1">
              <a:rPr lang="en-US" sz="1200">
                <a:solidFill>
                  <a:srgbClr val="FFFFFF"/>
                </a:solidFill>
              </a:rPr>
              <a:pPr/>
              <a:t>8/31/2017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57958" indent="-291522"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2pPr>
            <a:lvl3pPr marL="1166089" indent="-233218"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3pPr>
            <a:lvl4pPr marL="1632524" indent="-233218"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4pPr>
            <a:lvl5pPr marL="2098959" indent="-233218"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5pPr>
            <a:lvl6pPr marL="2565395" indent="-233218" defTabSz="937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6pPr>
            <a:lvl7pPr marL="3031830" indent="-233218" defTabSz="937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7pPr>
            <a:lvl8pPr marL="3498266" indent="-233218" defTabSz="937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8pPr>
            <a:lvl9pPr marL="3964701" indent="-233218" defTabSz="937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FFFF"/>
                </a:solidFill>
              </a:rPr>
              <a:t>G. Podgorski, Biol. 1010</a:t>
            </a: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57958" indent="-291522"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2pPr>
            <a:lvl3pPr marL="1166089" indent="-233218"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3pPr>
            <a:lvl4pPr marL="1632524" indent="-233218"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4pPr>
            <a:lvl5pPr marL="2098959" indent="-233218" defTabSz="93773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5pPr>
            <a:lvl6pPr marL="2565395" indent="-233218" defTabSz="937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6pPr>
            <a:lvl7pPr marL="3031830" indent="-233218" defTabSz="937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7pPr>
            <a:lvl8pPr marL="3498266" indent="-233218" defTabSz="937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8pPr>
            <a:lvl9pPr marL="3964701" indent="-233218" defTabSz="937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EBDDA6E-3EAE-CC4A-8EE0-D1452DF23037}" type="slidenum">
              <a:rPr lang="en-US" sz="1200">
                <a:solidFill>
                  <a:srgbClr val="FFFFFF"/>
                </a:solidFill>
              </a:rPr>
              <a:pPr/>
              <a:t>15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203950" cy="3489325"/>
          </a:xfrm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2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28736"/>
            <a:ext cx="10363200" cy="1928826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90912"/>
            <a:ext cx="85344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2F03-F7FA-434E-AA02-E222CB1EEB23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95DA-DB35-4830-9085-23360B1BDE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00174"/>
            <a:ext cx="10972800" cy="485778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2F03-F7FA-434E-AA02-E222CB1EEB23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95DA-DB35-4830-9085-23360B1BDE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73" y="274638"/>
            <a:ext cx="2152627" cy="608332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724923" cy="608332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2F03-F7FA-434E-AA02-E222CB1EEB23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95DA-DB35-4830-9085-23360B1BDE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E6960-9765-9143-B546-10FB30905B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40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44F38-3D5E-5241-88A8-6474D8E4F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3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018E7-EEA4-9B48-9F18-24A0E015C4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01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F1893-6A3C-6644-9589-7581C0AFF6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3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cmassengale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938C2-802E-4344-AEDE-FF5447FDC4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06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cmassengale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DB3B6-B7A4-FD46-B1E9-6733B59C62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65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cmassengale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AB8D4-30BA-0444-B597-55E6A9E11D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51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CC168-0498-B149-9B3F-6124434686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6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2F03-F7FA-434E-AA02-E222CB1EEB23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95DA-DB35-4830-9085-23360B1BDE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EFCD1-4D65-5F47-A6D6-78C93809B9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83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B22EC-33A4-5B4E-8685-CE2BCABA63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33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6259C-9D2D-E543-8530-83384D17A1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80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43493-F4BF-9A44-832D-E9E46D9361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66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AC5C6-5CCE-794A-A1D7-CF2FC513C9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77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D63E32-E2B0-4164-AB16-AB7328E599C7}" type="datetimeFigureOut">
              <a:rPr lang="en-US" smtClean="0">
                <a:solidFill>
                  <a:srgbClr val="ACCBF9"/>
                </a:solidFill>
              </a:rPr>
              <a:pPr/>
              <a:t>8/31/2017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7973CC-ED8A-48FC-8268-E2B696142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546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3E32-E2B0-4164-AB16-AB7328E599C7}" type="datetimeFigureOut">
              <a:rPr lang="en-US" smtClean="0">
                <a:solidFill>
                  <a:srgbClr val="242852"/>
                </a:solidFill>
              </a:rPr>
              <a:pPr/>
              <a:t>8/31/2017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73CC-ED8A-48FC-8268-E2B696142F9D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74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D63E32-E2B0-4164-AB16-AB7328E599C7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77973CC-ED8A-48FC-8268-E2B696142F9D}" type="slidenum">
              <a:rPr lang="en-US" smtClean="0">
                <a:solidFill>
                  <a:srgbClr val="ACCBF9"/>
                </a:solidFill>
              </a:rPr>
              <a:pPr/>
              <a:t>‹#›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21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3E32-E2B0-4164-AB16-AB7328E599C7}" type="datetimeFigureOut">
              <a:rPr lang="en-US" smtClean="0">
                <a:solidFill>
                  <a:srgbClr val="242852"/>
                </a:solidFill>
              </a:rPr>
              <a:pPr/>
              <a:t>8/31/2017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73CC-ED8A-48FC-8268-E2B696142F9D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59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3E32-E2B0-4164-AB16-AB7328E599C7}" type="datetimeFigureOut">
              <a:rPr lang="en-US" smtClean="0">
                <a:solidFill>
                  <a:srgbClr val="242852"/>
                </a:solidFill>
              </a:rPr>
              <a:pPr/>
              <a:t>8/31/2017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73CC-ED8A-48FC-8268-E2B696142F9D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214676"/>
            <a:ext cx="10363200" cy="1500209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714489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2F03-F7FA-434E-AA02-E222CB1EEB23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95DA-DB35-4830-9085-23360B1BDE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3E32-E2B0-4164-AB16-AB7328E599C7}" type="datetimeFigureOut">
              <a:rPr lang="en-US" smtClean="0">
                <a:solidFill>
                  <a:srgbClr val="242852"/>
                </a:solidFill>
              </a:rPr>
              <a:pPr/>
              <a:t>8/31/2017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73CC-ED8A-48FC-8268-E2B696142F9D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302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3E32-E2B0-4164-AB16-AB7328E599C7}" type="datetimeFigureOut">
              <a:rPr lang="en-US" smtClean="0">
                <a:solidFill>
                  <a:srgbClr val="242852"/>
                </a:solidFill>
              </a:rPr>
              <a:pPr/>
              <a:t>8/31/2017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73CC-ED8A-48FC-8268-E2B696142F9D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20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3E32-E2B0-4164-AB16-AB7328E599C7}" type="datetimeFigureOut">
              <a:rPr lang="en-US" smtClean="0">
                <a:solidFill>
                  <a:srgbClr val="242852"/>
                </a:solidFill>
              </a:rPr>
              <a:pPr/>
              <a:t>8/31/2017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7973CC-ED8A-48FC-8268-E2B696142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48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3E32-E2B0-4164-AB16-AB7328E599C7}" type="datetimeFigureOut">
              <a:rPr lang="en-US" smtClean="0">
                <a:solidFill>
                  <a:srgbClr val="ACCBF9"/>
                </a:solidFill>
              </a:rPr>
              <a:pPr/>
              <a:t>8/31/2017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73CC-ED8A-48FC-8268-E2B696142F9D}" type="slidenum">
              <a:rPr lang="en-US" smtClean="0">
                <a:solidFill>
                  <a:srgbClr val="ACCBF9"/>
                </a:solidFill>
              </a:rPr>
              <a:pPr/>
              <a:t>‹#›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42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3E32-E2B0-4164-AB16-AB7328E599C7}" type="datetimeFigureOut">
              <a:rPr lang="en-US" smtClean="0">
                <a:solidFill>
                  <a:srgbClr val="242852"/>
                </a:solidFill>
              </a:rPr>
              <a:pPr/>
              <a:t>8/31/2017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73CC-ED8A-48FC-8268-E2B696142F9D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50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3E32-E2B0-4164-AB16-AB7328E599C7}" type="datetimeFigureOut">
              <a:rPr lang="en-US" smtClean="0">
                <a:solidFill>
                  <a:srgbClr val="242852"/>
                </a:solidFill>
              </a:rPr>
              <a:pPr/>
              <a:t>8/31/2017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77973CC-ED8A-48FC-8268-E2B696142F9D}" type="slidenum">
              <a:rPr lang="en-US" smtClean="0">
                <a:solidFill>
                  <a:srgbClr val="ACCBF9"/>
                </a:solidFill>
              </a:rPr>
              <a:pPr/>
              <a:t>‹#›</a:t>
            </a:fld>
            <a:endParaRPr lang="en-US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06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E6960-9765-9143-B546-10FB30905B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00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44F38-3D5E-5241-88A8-6474D8E4F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981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018E7-EEA4-9B48-9F18-24A0E015C4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33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F1893-6A3C-6644-9589-7581C0AFF6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1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757758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800">
                <a:effectLst/>
              </a:defRPr>
            </a:lvl1pPr>
            <a:lvl2pPr algn="l">
              <a:defRPr sz="2400">
                <a:effectLst/>
              </a:defRPr>
            </a:lvl2pPr>
            <a:lvl3pPr algn="l">
              <a:defRPr sz="2000">
                <a:effectLst/>
              </a:defRPr>
            </a:lvl3pPr>
            <a:lvl4pPr algn="l">
              <a:defRPr sz="1800">
                <a:effectLst/>
              </a:defRPr>
            </a:lvl4pPr>
            <a:lvl5pPr algn="l"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757758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2F03-F7FA-434E-AA02-E222CB1EEB23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95DA-DB35-4830-9085-23360B1BDE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cmassengale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938C2-802E-4344-AEDE-FF5447FDC4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64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cmassengale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DB3B6-B7A4-FD46-B1E9-6733B59C62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75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cmassengale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AB8D4-30BA-0444-B597-55E6A9E11D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00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CC168-0498-B149-9B3F-6124434686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854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EFCD1-4D65-5F47-A6D6-78C93809B9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95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B22EC-33A4-5B4E-8685-CE2BCABA63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354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6259C-9D2D-E543-8530-83384D17A1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694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43493-F4BF-9A44-832D-E9E46D9361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873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AC5C6-5CCE-794A-A1D7-CF2FC513C9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4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 algn="ctr">
              <a:buNone/>
              <a:defRPr lang="zh-CN" altLang="en-US" sz="28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 lang="zh-CN" altLang="en-US" sz="24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2pPr>
            <a:lvl3pPr marL="914400" indent="0" algn="ctr">
              <a:buNone/>
              <a:defRPr lang="zh-CN" altLang="en-US" sz="20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3pPr>
            <a:lvl4pPr marL="1371600" indent="0" algn="ctr">
              <a:buNone/>
              <a:defRPr lang="zh-CN" altLang="en-US" sz="18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4pPr>
            <a:lvl5pPr marL="1828800" indent="0" algn="ctr">
              <a:buNone/>
              <a:defRPr lang="zh-CN" altLang="en-US" sz="16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4183083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 indent="0" algn="ctr">
              <a:buNone/>
              <a:defRPr lang="zh-CN" altLang="en-US" sz="2800" b="1" dirty="0" smtClean="0">
                <a:ln/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lang="zh-CN" altLang="en-US" sz="2400" b="1" dirty="0" smtClean="0">
                <a:ln/>
                <a:solidFill>
                  <a:schemeClr val="accent1"/>
                </a:solidFill>
                <a:effectLst/>
              </a:defRPr>
            </a:lvl2pPr>
            <a:lvl3pPr marL="914400" indent="0" algn="ctr">
              <a:buNone/>
              <a:defRPr lang="zh-CN" altLang="en-US" sz="2000" b="1" dirty="0" smtClean="0">
                <a:ln/>
                <a:solidFill>
                  <a:schemeClr val="accent1"/>
                </a:solidFill>
                <a:effectLst/>
              </a:defRPr>
            </a:lvl3pPr>
            <a:lvl4pPr marL="1371600" indent="0" algn="ctr">
              <a:buNone/>
              <a:defRPr lang="zh-CN" altLang="en-US" sz="1800" b="1" dirty="0" smtClean="0">
                <a:ln/>
                <a:solidFill>
                  <a:schemeClr val="accent1"/>
                </a:solidFill>
                <a:effectLst/>
              </a:defRPr>
            </a:lvl4pPr>
            <a:lvl5pPr marL="1828800" indent="0" algn="ctr">
              <a:buNone/>
              <a:defRPr lang="zh-CN" altLang="en-US" sz="1600" b="1" dirty="0" smtClean="0">
                <a:ln/>
                <a:solidFill>
                  <a:schemeClr val="accent1"/>
                </a:solidFill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4183083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5A9F2F03-F7FA-434E-AA02-E222CB1EEB23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95DA-DB35-4830-9085-23360B1BDE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2F03-F7FA-434E-AA02-E222CB1EEB23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95DA-DB35-4830-9085-23360B1BDE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2F03-F7FA-434E-AA02-E222CB1EEB23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95DA-DB35-4830-9085-23360B1BDE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11" y="5500702"/>
            <a:ext cx="10971519" cy="857256"/>
          </a:xfrm>
        </p:spPr>
        <p:txBody>
          <a:bodyPr anchor="ctr"/>
          <a:lstStyle>
            <a:lvl1pPr algn="ctr">
              <a:spcAft>
                <a:spcPts val="0"/>
              </a:spcAft>
              <a:defRPr sz="3200" b="1">
                <a:ln w="6350">
                  <a:solidFill>
                    <a:schemeClr val="tx2">
                      <a:tint val="5000"/>
                    </a:schemeClr>
                  </a:solidFill>
                  <a:prstDash val="solid"/>
                </a:ln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357166"/>
            <a:ext cx="6815667" cy="50720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5" y="1714488"/>
            <a:ext cx="4011084" cy="3714776"/>
          </a:xfrm>
        </p:spPr>
        <p:txBody>
          <a:bodyPr anchor="t"/>
          <a:lstStyle>
            <a:lvl1pPr marL="0" indent="0">
              <a:spcAft>
                <a:spcPts val="600"/>
              </a:spcAft>
              <a:buNone/>
              <a:defRPr sz="1400"/>
            </a:lvl1pPr>
            <a:lvl2pPr marL="457200" indent="0">
              <a:spcAft>
                <a:spcPts val="600"/>
              </a:spcAft>
              <a:buNone/>
              <a:defRPr sz="1200"/>
            </a:lvl2pPr>
            <a:lvl3pPr marL="914400" indent="0">
              <a:spcAft>
                <a:spcPts val="600"/>
              </a:spcAft>
              <a:buNone/>
              <a:defRPr sz="1000"/>
            </a:lvl3pPr>
            <a:lvl4pPr marL="1371600" indent="0">
              <a:spcAft>
                <a:spcPts val="600"/>
              </a:spcAft>
              <a:buNone/>
              <a:defRPr sz="900"/>
            </a:lvl4pPr>
            <a:lvl5pPr marL="1828800" indent="0">
              <a:spcAft>
                <a:spcPts val="60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2F03-F7FA-434E-AA02-E222CB1EEB23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95DA-DB35-4830-9085-23360B1BDE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84" y="428604"/>
            <a:ext cx="8229632" cy="566738"/>
          </a:xfrm>
        </p:spPr>
        <p:txBody>
          <a:bodyPr anchor="ctr"/>
          <a:lstStyle>
            <a:lvl1pPr algn="ctr">
              <a:defRPr sz="2800" b="1">
                <a:ln w="9525">
                  <a:solidFill>
                    <a:schemeClr val="tx2">
                      <a:tint val="5000"/>
                    </a:schemeClr>
                  </a:solidFill>
                  <a:prstDash val="solid"/>
                </a:ln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8000" y="1151862"/>
            <a:ext cx="10896000" cy="4420278"/>
          </a:xfrm>
          <a:prstGeom prst="ellipse">
            <a:avLst/>
          </a:prstGeom>
          <a:ln w="25400" cap="flat" cmpd="sng" algn="ctr">
            <a:solidFill>
              <a:schemeClr val="accent5">
                <a:shade val="75000"/>
              </a:schemeClr>
            </a:solidFill>
            <a:prstDash val="solid"/>
          </a:ln>
          <a:effectLst>
            <a:glow rad="152400">
              <a:schemeClr val="accent5">
                <a:alpha val="75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695972"/>
            <a:ext cx="7315200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2F03-F7FA-434E-AA02-E222CB1EEB23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95DA-DB35-4830-9085-23360B1BDE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94000">
              <a:srgbClr val="00B0F0"/>
            </a:gs>
            <a:gs pos="100000">
              <a:schemeClr val="accent2">
                <a:gamma/>
                <a:shade val="46275"/>
                <a:invGamma/>
              </a:schemeClr>
            </a:gs>
            <a:gs pos="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5775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F2F03-F7FA-434E-AA02-E222CB1EEB23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2876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6"/>
            <a:ext cx="761963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395DA-DB35-4830-9085-23360B1BDE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9050">
            <a:solidFill>
              <a:schemeClr val="tx2">
                <a:tint val="5000"/>
              </a:schemeClr>
            </a:solidFill>
            <a:prstDash val="solid"/>
          </a:ln>
          <a:solidFill>
            <a:schemeClr val="accent3"/>
          </a:solidFill>
          <a:effectLst>
            <a:outerShdw blurRad="50800" dist="50800" dir="7500000" algn="tl">
              <a:srgbClr val="000000">
                <a:shade val="5000"/>
                <a:alpha val="3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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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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94000">
              <a:srgbClr val="00B0F0"/>
            </a:gs>
            <a:gs pos="100000">
              <a:schemeClr val="accent2">
                <a:gamma/>
                <a:shade val="46275"/>
                <a:invGamma/>
              </a:schemeClr>
            </a:gs>
            <a:gs pos="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copyright cmassengale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A38046-D600-284B-B178-BDA32F3ED649}" type="slidenum">
              <a:rPr lang="en-US">
                <a:solidFill>
                  <a:srgbClr val="000000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00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3D63E32-E2B0-4164-AB16-AB7328E599C7}" type="datetimeFigureOut">
              <a:rPr lang="en-US" smtClean="0">
                <a:solidFill>
                  <a:srgbClr val="242852"/>
                </a:solidFill>
              </a:rPr>
              <a:pPr/>
              <a:t>8/31/2017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77973CC-ED8A-48FC-8268-E2B696142F9D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2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94000">
              <a:srgbClr val="00B0F0"/>
            </a:gs>
            <a:gs pos="100000">
              <a:schemeClr val="accent2">
                <a:gamma/>
                <a:shade val="46275"/>
                <a:invGamma/>
              </a:schemeClr>
            </a:gs>
            <a:gs pos="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copyright cmassengale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A38046-D600-284B-B178-BDA32F3ED649}" type="slidenum">
              <a:rPr lang="en-US">
                <a:solidFill>
                  <a:srgbClr val="000000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5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viewpure.com/WQTsue0lKBk?start=0&amp;end=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media" Target="../media/media2.WAV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Relationship Id="rId9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media" Target="../media/media2.WAV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565" y="2068443"/>
            <a:ext cx="6163670" cy="990600"/>
          </a:xfrm>
        </p:spPr>
        <p:txBody>
          <a:bodyPr/>
          <a:lstStyle/>
          <a:p>
            <a:pPr algn="l">
              <a:defRPr/>
            </a:pPr>
            <a:r>
              <a:rPr lang="en-US" sz="4800" b="1" dirty="0">
                <a:solidFill>
                  <a:schemeClr val="bg1"/>
                </a:solidFill>
                <a:latin typeface="Arial Narrow"/>
                <a:ea typeface="+mj-ea"/>
                <a:cs typeface="Arial Narrow"/>
              </a:rPr>
              <a:t>EQ: How does evidence and reasoning strengthen a scientific claim? </a:t>
            </a:r>
          </a:p>
        </p:txBody>
      </p:sp>
      <p:pic>
        <p:nvPicPr>
          <p:cNvPr id="17412" name="Content Placeholder 3" descr="Screen Shot 2015-09-13 at 9.03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4" r="-3342"/>
          <a:stretch>
            <a:fillRect/>
          </a:stretch>
        </p:blipFill>
        <p:spPr bwMode="auto">
          <a:xfrm>
            <a:off x="6019800" y="774667"/>
            <a:ext cx="5318125" cy="604671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40340" y="2013804"/>
            <a:ext cx="2559050" cy="52322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rgbClr val="000000"/>
                </a:solidFill>
              </a:rPr>
              <a:t>INB page</a:t>
            </a:r>
            <a:r>
              <a:rPr lang="en-US" sz="2800" b="1" dirty="0" smtClean="0">
                <a:solidFill>
                  <a:srgbClr val="000000"/>
                </a:solidFill>
              </a:rPr>
              <a:t>. 9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118565" y="347851"/>
            <a:ext cx="11680825" cy="70788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FF00"/>
                </a:solidFill>
              </a:rPr>
              <a:t>Title: Experimental </a:t>
            </a:r>
            <a:r>
              <a:rPr lang="en-US" sz="4000" b="1" dirty="0" smtClean="0">
                <a:solidFill>
                  <a:srgbClr val="FFFF00"/>
                </a:solidFill>
              </a:rPr>
              <a:t>Design &amp; Conclusion Notes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0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159745"/>
            <a:ext cx="4586015" cy="2583455"/>
          </a:xfrm>
        </p:spPr>
      </p:pic>
      <p:sp>
        <p:nvSpPr>
          <p:cNvPr id="5" name="TextBox 4"/>
          <p:cNvSpPr txBox="1"/>
          <p:nvPr/>
        </p:nvSpPr>
        <p:spPr>
          <a:xfrm>
            <a:off x="914400" y="126694"/>
            <a:ext cx="59436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2AF8B3"/>
                </a:solidFill>
                <a:latin typeface="Baskerville Old Face" panose="02020602080505020303" pitchFamily="18" charset="0"/>
              </a:rPr>
              <a:t>Time to Solve a Mystery!</a:t>
            </a:r>
            <a:endParaRPr lang="en-US" sz="4400" dirty="0">
              <a:solidFill>
                <a:srgbClr val="2AF8B3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399" y="1066800"/>
            <a:ext cx="71627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*Each PAIR: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-two whiteboards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-two erasers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-three DIFFERENT colored dry erase markers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912029"/>
            <a:ext cx="5236684" cy="37704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8878" y="4220624"/>
            <a:ext cx="3761922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person: needs to draw a line down the center of their board. Find three pieces of evidence with reasoning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6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1582400" cy="1143000"/>
          </a:xfrm>
        </p:spPr>
        <p:txBody>
          <a:bodyPr>
            <a:noAutofit/>
          </a:bodyPr>
          <a:lstStyle/>
          <a:p>
            <a:pPr algn="l"/>
            <a:r>
              <a:rPr lang="en-US" altLang="en-US" sz="7200" dirty="0">
                <a:solidFill>
                  <a:schemeClr val="tx1"/>
                </a:solidFill>
                <a:effectLst/>
              </a:rPr>
              <a:t>“Slip or Trip”</a:t>
            </a:r>
            <a:endParaRPr lang="en-US" sz="72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5181600" cy="50625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Queenie says that Arthur slipped and fell to his death. Is Queenie telling the truth?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775" y="11723"/>
            <a:ext cx="6753225" cy="6715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6" y="2900383"/>
            <a:ext cx="5236684" cy="377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22" t="4037" r="2231" b="5280"/>
          <a:stretch/>
        </p:blipFill>
        <p:spPr>
          <a:xfrm>
            <a:off x="4724400" y="182866"/>
            <a:ext cx="7239000" cy="65227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2866"/>
            <a:ext cx="11506200" cy="6175092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latin typeface="Arial Narrow" panose="020B0606020202030204" pitchFamily="34" charset="0"/>
              </a:rPr>
              <a:t>2</a:t>
            </a:r>
            <a:r>
              <a:rPr lang="en-US" b="1" u="sng" baseline="30000" dirty="0" smtClean="0">
                <a:latin typeface="Arial Narrow" panose="020B0606020202030204" pitchFamily="34" charset="0"/>
              </a:rPr>
              <a:t>nd</a:t>
            </a:r>
            <a:r>
              <a:rPr lang="en-US" b="1" u="sng" dirty="0" smtClean="0">
                <a:latin typeface="Arial Narrow" panose="020B0606020202030204" pitchFamily="34" charset="0"/>
              </a:rPr>
              <a:t> Board: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	</a:t>
            </a:r>
            <a:r>
              <a:rPr lang="en-US" dirty="0" smtClean="0">
                <a:latin typeface="Arial Narrow" panose="020B0606020202030204" pitchFamily="34" charset="0"/>
              </a:rPr>
              <a:t>-state your claim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	</a:t>
            </a:r>
            <a:r>
              <a:rPr lang="en-US" dirty="0" smtClean="0">
                <a:latin typeface="Arial Narrow" panose="020B0606020202030204" pitchFamily="34" charset="0"/>
              </a:rPr>
              <a:t>-create this diagram with your evidence</a:t>
            </a:r>
          </a:p>
          <a:p>
            <a:pPr marL="0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and reasoning. (Be prepared to share!)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	</a:t>
            </a:r>
            <a:r>
              <a:rPr lang="en-US" dirty="0" smtClean="0">
                <a:latin typeface="Arial Narrow" panose="020B0606020202030204" pitchFamily="34" charset="0"/>
              </a:rPr>
              <a:t>-You can add pictures too!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182866"/>
            <a:ext cx="762000" cy="655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532397"/>
          </a:xfrm>
        </p:spPr>
        <p:txBody>
          <a:bodyPr/>
          <a:lstStyle/>
          <a:p>
            <a:pPr algn="l"/>
            <a:r>
              <a:rPr lang="en-US" sz="4400" b="1" dirty="0" smtClean="0"/>
              <a:t>Board Meeting Protocol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444" y="1752600"/>
            <a:ext cx="8757356" cy="49530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100" dirty="0"/>
              <a:t>Silent </a:t>
            </a:r>
            <a:r>
              <a:rPr lang="en-US" sz="2100" dirty="0" smtClean="0"/>
              <a:t>Review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100" b="1" dirty="0" smtClean="0"/>
              <a:t>1</a:t>
            </a:r>
            <a:r>
              <a:rPr lang="en-US" sz="2100" b="1" baseline="30000" dirty="0" smtClean="0"/>
              <a:t>st</a:t>
            </a:r>
            <a:r>
              <a:rPr lang="en-US" sz="2100" b="1" dirty="0" smtClean="0"/>
              <a:t> round: </a:t>
            </a:r>
            <a:r>
              <a:rPr lang="en-US" sz="2100" dirty="0" smtClean="0"/>
              <a:t>Each team must state a </a:t>
            </a:r>
            <a:r>
              <a:rPr lang="en-US" sz="2100" b="1" dirty="0" smtClean="0"/>
              <a:t>similarity or difference </a:t>
            </a:r>
            <a:r>
              <a:rPr lang="en-US" sz="2100" dirty="0" smtClean="0"/>
              <a:t>of their board and another teams. </a:t>
            </a:r>
          </a:p>
          <a:p>
            <a:pPr marL="274320" lvl="1" indent="0">
              <a:buNone/>
            </a:pPr>
            <a:r>
              <a:rPr lang="en-US" sz="1900" b="1" dirty="0" smtClean="0"/>
              <a:t>What </a:t>
            </a:r>
            <a:r>
              <a:rPr lang="en-US" sz="1900" b="1" dirty="0"/>
              <a:t>is similarities do we see?  What do the boards have in </a:t>
            </a:r>
            <a:r>
              <a:rPr lang="en-US" sz="1900" b="1" dirty="0" smtClean="0"/>
              <a:t>common? What </a:t>
            </a:r>
            <a:r>
              <a:rPr lang="en-US" sz="1900" b="1" dirty="0"/>
              <a:t>are some differences?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100" b="1" dirty="0" smtClean="0"/>
              <a:t>2</a:t>
            </a:r>
            <a:r>
              <a:rPr lang="en-US" sz="2100" b="1" baseline="30000" dirty="0" smtClean="0"/>
              <a:t>nd</a:t>
            </a:r>
            <a:r>
              <a:rPr lang="en-US" sz="2100" b="1" dirty="0" smtClean="0"/>
              <a:t> round: </a:t>
            </a:r>
            <a:r>
              <a:rPr lang="en-US" sz="2100" dirty="0" smtClean="0"/>
              <a:t>Clarifying Questions</a:t>
            </a:r>
          </a:p>
          <a:p>
            <a:pPr marL="0" indent="0">
              <a:buNone/>
            </a:pPr>
            <a:r>
              <a:rPr lang="en-US" sz="2100" dirty="0" smtClean="0"/>
              <a:t>     Each team must ask another team a clarifying</a:t>
            </a:r>
          </a:p>
          <a:p>
            <a:pPr marL="0" indent="0">
              <a:buNone/>
            </a:pPr>
            <a:r>
              <a:rPr lang="en-US" sz="2100" dirty="0"/>
              <a:t>q</a:t>
            </a:r>
            <a:r>
              <a:rPr lang="en-US" sz="2100" dirty="0" smtClean="0"/>
              <a:t>uestion about their board.</a:t>
            </a:r>
            <a:endParaRPr lang="en-US" sz="2100" dirty="0"/>
          </a:p>
          <a:p>
            <a:pPr lvl="1"/>
            <a:r>
              <a:rPr lang="en-US" sz="2700" b="1" dirty="0"/>
              <a:t>Why did you _____________?</a:t>
            </a:r>
          </a:p>
          <a:p>
            <a:pPr lvl="1"/>
            <a:r>
              <a:rPr lang="en-US" sz="2700" b="1" dirty="0" smtClean="0"/>
              <a:t>How </a:t>
            </a:r>
            <a:r>
              <a:rPr lang="en-US" sz="2700" b="1" dirty="0"/>
              <a:t>did you decided </a:t>
            </a:r>
            <a:r>
              <a:rPr lang="en-US" sz="2700" b="1" dirty="0" smtClean="0"/>
              <a:t>______________?</a:t>
            </a:r>
          </a:p>
          <a:p>
            <a:pPr lvl="1"/>
            <a:r>
              <a:rPr lang="en-US" sz="2700" b="1" dirty="0" smtClean="0"/>
              <a:t>How does _________ evidence support your claim?</a:t>
            </a:r>
            <a:endParaRPr lang="en-US" sz="2700" b="1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3200400"/>
            <a:ext cx="389677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“Is the little girl’s dad an alien?”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dirty="0" smtClean="0">
                <a:latin typeface="Arial Narrow" panose="020B0606020202030204" pitchFamily="34" charset="0"/>
              </a:rPr>
              <a:t>Alien definition: alien is "an unfamiliar and disturbing being from another world"</a:t>
            </a:r>
            <a:endParaRPr lang="en-US" sz="3500" dirty="0" smtClean="0">
              <a:latin typeface="Arial Narrow" panose="020B0606020202030204" pitchFamily="34" charset="0"/>
              <a:hlinkClick r:id="rId2"/>
            </a:endParaRPr>
          </a:p>
          <a:p>
            <a:pPr marL="0" indent="0">
              <a:buNone/>
            </a:pPr>
            <a:r>
              <a:rPr lang="en-US" sz="3500" dirty="0" smtClean="0">
                <a:latin typeface="Arial Narrow" panose="020B0606020202030204" pitchFamily="34" charset="0"/>
                <a:hlinkClick r:id="rId2"/>
              </a:rPr>
              <a:t>http://viewpure.com/WQTsue0lKBk?start=0&amp;end=0</a:t>
            </a:r>
            <a:endParaRPr lang="en-US" sz="35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35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3500" dirty="0" smtClean="0">
                <a:latin typeface="Arial Narrow" panose="020B0606020202030204" pitchFamily="34" charset="0"/>
              </a:rPr>
              <a:t>-Watch the video &amp; take “notes.”</a:t>
            </a:r>
          </a:p>
          <a:p>
            <a:pPr marL="0" indent="0">
              <a:buNone/>
            </a:pPr>
            <a:r>
              <a:rPr lang="en-US" sz="3500" dirty="0" smtClean="0">
                <a:latin typeface="Arial Narrow" panose="020B0606020202030204" pitchFamily="34" charset="0"/>
              </a:rPr>
              <a:t>-In paragraph form (4 sentences):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Arial Narrow" panose="020B0606020202030204" pitchFamily="34" charset="0"/>
              </a:rPr>
              <a:t>State your claim…highlight it or shade lightly with a colored pencil!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Arial Narrow" panose="020B0606020202030204" pitchFamily="34" charset="0"/>
              </a:rPr>
              <a:t>Support with evidence and reasoning	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600" dirty="0" smtClean="0">
                <a:latin typeface="Arial Narrow" panose="020B0606020202030204" pitchFamily="34" charset="0"/>
              </a:rPr>
              <a:t>Circle any evidence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600" dirty="0" smtClean="0">
                <a:latin typeface="Arial Narrow" panose="020B0606020202030204" pitchFamily="34" charset="0"/>
              </a:rPr>
              <a:t>Underline any reasoning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565" y="2068443"/>
            <a:ext cx="6163670" cy="990600"/>
          </a:xfrm>
        </p:spPr>
        <p:txBody>
          <a:bodyPr/>
          <a:lstStyle/>
          <a:p>
            <a:pPr algn="l">
              <a:defRPr/>
            </a:pPr>
            <a:r>
              <a:rPr lang="en-US" sz="4800" b="1" dirty="0">
                <a:solidFill>
                  <a:schemeClr val="bg1"/>
                </a:solidFill>
                <a:latin typeface="Arial Narrow"/>
                <a:ea typeface="+mj-ea"/>
                <a:cs typeface="Arial Narrow"/>
              </a:rPr>
              <a:t>EQ: How does evidence and reasoning strengthen a scientific claim? </a:t>
            </a:r>
          </a:p>
        </p:txBody>
      </p:sp>
      <p:pic>
        <p:nvPicPr>
          <p:cNvPr id="17412" name="Content Placeholder 3" descr="Screen Shot 2015-09-13 at 9.03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4" r="-3342"/>
          <a:stretch>
            <a:fillRect/>
          </a:stretch>
        </p:blipFill>
        <p:spPr bwMode="auto">
          <a:xfrm>
            <a:off x="6019800" y="774667"/>
            <a:ext cx="5318125" cy="604671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40340" y="2013804"/>
            <a:ext cx="2559050" cy="52322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INB page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. 9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118565" y="347851"/>
            <a:ext cx="11680825" cy="70788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Title: Experimental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Design &amp; Conclusion Notes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87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-88848"/>
            <a:ext cx="8229600" cy="884238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tx1"/>
                </a:solidFill>
              </a:rPr>
              <a:t>A. Experimental Design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10512"/>
            <a:ext cx="11811000" cy="475775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3400" dirty="0" smtClean="0"/>
              <a:t>1.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Observations- undisputed fact based off senses.</a:t>
            </a:r>
          </a:p>
          <a:p>
            <a:pPr>
              <a:spcBef>
                <a:spcPts val="0"/>
              </a:spcBef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	Quantitative- descriptions with numbers [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ex. He is 6’11” tall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>
              <a:spcBef>
                <a:spcPts val="0"/>
              </a:spcBef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	Qualitative- descriptions without numbers [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ex. He is really tall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>
              <a:spcBef>
                <a:spcPts val="0"/>
              </a:spcBef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Inference-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description based on previous knowledge.</a:t>
            </a:r>
          </a:p>
          <a:p>
            <a:pPr>
              <a:spcBef>
                <a:spcPts val="0"/>
              </a:spcBef>
              <a:buNone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MS900069309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0134600" y="6400800"/>
            <a:ext cx="304800" cy="304800"/>
          </a:xfrm>
          <a:prstGeom prst="rect">
            <a:avLst/>
          </a:prstGeom>
        </p:spPr>
      </p:pic>
      <p:pic>
        <p:nvPicPr>
          <p:cNvPr id="6" name="MS900388514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982200" y="6324600"/>
            <a:ext cx="304800" cy="304800"/>
          </a:xfrm>
          <a:prstGeom prst="rect">
            <a:avLst/>
          </a:prstGeom>
        </p:spPr>
      </p:pic>
      <p:pic>
        <p:nvPicPr>
          <p:cNvPr id="7" name="MS900388514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982200" y="6324600"/>
            <a:ext cx="304800" cy="304800"/>
          </a:xfrm>
          <a:prstGeom prst="rect">
            <a:avLst/>
          </a:prstGeom>
        </p:spPr>
      </p:pic>
      <p:pic>
        <p:nvPicPr>
          <p:cNvPr id="8" name="Picture 7" descr="P831010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8558" y="3142838"/>
            <a:ext cx="2634219" cy="3512292"/>
          </a:xfrm>
          <a:prstGeom prst="rect">
            <a:avLst/>
          </a:prstGeom>
        </p:spPr>
      </p:pic>
      <p:pic>
        <p:nvPicPr>
          <p:cNvPr id="9" name="Picture 8" descr="P831009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455177" y="3099313"/>
            <a:ext cx="2736823" cy="3649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405980">
            <a:off x="304800" y="3930135"/>
            <a:ext cx="47244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 charset="0"/>
                <a:ea typeface="Chalkboard" charset="0"/>
                <a:cs typeface="Chalkboard" charset="0"/>
              </a:rPr>
              <a:t>Do you remember from last year?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1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2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10972800" cy="4757758"/>
          </a:xfrm>
        </p:spPr>
        <p:txBody>
          <a:bodyPr/>
          <a:lstStyle/>
          <a:p>
            <a:pPr>
              <a:buNone/>
            </a:pPr>
            <a:r>
              <a:rPr lang="en-US" dirty="0"/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Factors that influence an experiment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a. Manipulated/independent variable- something that you intentionally change…..ONLY ONE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b. Responding/dependent variable-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being measured, changing in response to manipulated variable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c. constant variables: kept the same throughout experiment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d. control group: group that DOES NOT get the manipulated change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MS900075009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134600" y="6324600"/>
            <a:ext cx="304800" cy="30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4754940"/>
            <a:ext cx="1158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Four guinea pigs are kept at different temperatures for six weeks. At the end of 6 weeks, percent weight gain is recorded. A fifth guinea pig is kept normal room temperature of 20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4401472"/>
            <a:ext cx="2743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Practice!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5" r="3935" b="4069"/>
          <a:stretch/>
        </p:blipFill>
        <p:spPr>
          <a:xfrm>
            <a:off x="7391400" y="381000"/>
            <a:ext cx="4267200" cy="35843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91100" y="413641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MV?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67800" y="4121054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 Group?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4136418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constants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81700" y="413641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4986247"/>
            <a:ext cx="3429000" cy="423953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5900647"/>
            <a:ext cx="4191000" cy="646331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Constants: cage, species of guinea pig, diet, time of day pigs are weighed,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5841071"/>
            <a:ext cx="5334000" cy="423953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5492115"/>
            <a:ext cx="3124200" cy="423953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45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3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6" grpId="0" animBg="1"/>
      <p:bldP spid="9" grpId="0"/>
      <p:bldP spid="10" grpId="0"/>
      <p:bldP spid="11" grpId="0"/>
      <p:bldP spid="12" grpId="0"/>
      <p:bldP spid="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"/>
            <a:ext cx="10972800" cy="4757758"/>
          </a:xfrm>
        </p:spPr>
        <p:txBody>
          <a:bodyPr/>
          <a:lstStyle/>
          <a:p>
            <a:pPr>
              <a:buNone/>
            </a:pPr>
            <a:r>
              <a:rPr lang="en-US" dirty="0"/>
              <a:t>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Hypothesis- educated guess which can be TESTED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a. IF (manipulated variable), THEN (this will happen/responding variable) BECAUSE…..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219200"/>
            <a:ext cx="46482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60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effectLst/>
              </a:rPr>
              <a:t>Claim-Evidence-Reasoning</a:t>
            </a:r>
            <a:endParaRPr lang="en-US" sz="54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" y="1295400"/>
            <a:ext cx="7995492" cy="494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Question: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“Is she a witch?”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*Watch the following video clip &amp; create a claim with evidence &amp; reasoning.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Claim: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Evidence:</a:t>
            </a:r>
          </a:p>
          <a:p>
            <a:pPr marL="0" indent="0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Reasoning: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624719"/>
            <a:ext cx="5025220" cy="3799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2819400" cy="95410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INB page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. 9 (bottom of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3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-88848"/>
            <a:ext cx="8229600" cy="884238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tx1"/>
                </a:solidFill>
              </a:rPr>
              <a:t>A. Experimental Design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10512"/>
            <a:ext cx="11811000" cy="475775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3400" dirty="0" smtClean="0"/>
              <a:t>1.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Observations- undisputed fact based off senses.</a:t>
            </a:r>
          </a:p>
          <a:p>
            <a:pPr>
              <a:spcBef>
                <a:spcPts val="0"/>
              </a:spcBef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	Quantitative- descriptions with numbers [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ex. He is 6’11” tall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>
              <a:spcBef>
                <a:spcPts val="0"/>
              </a:spcBef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	Qualitative- descriptions without numbers [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ex. He is really tall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>
              <a:spcBef>
                <a:spcPts val="0"/>
              </a:spcBef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Inference-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description based on previous knowledge.</a:t>
            </a:r>
          </a:p>
          <a:p>
            <a:pPr>
              <a:spcBef>
                <a:spcPts val="0"/>
              </a:spcBef>
              <a:buNone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MS900069309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0134600" y="6400800"/>
            <a:ext cx="304800" cy="304800"/>
          </a:xfrm>
          <a:prstGeom prst="rect">
            <a:avLst/>
          </a:prstGeom>
        </p:spPr>
      </p:pic>
      <p:pic>
        <p:nvPicPr>
          <p:cNvPr id="6" name="MS900388514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982200" y="6324600"/>
            <a:ext cx="304800" cy="304800"/>
          </a:xfrm>
          <a:prstGeom prst="rect">
            <a:avLst/>
          </a:prstGeom>
        </p:spPr>
      </p:pic>
      <p:pic>
        <p:nvPicPr>
          <p:cNvPr id="7" name="MS900388514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982200" y="6324600"/>
            <a:ext cx="304800" cy="304800"/>
          </a:xfrm>
          <a:prstGeom prst="rect">
            <a:avLst/>
          </a:prstGeom>
        </p:spPr>
      </p:pic>
      <p:pic>
        <p:nvPicPr>
          <p:cNvPr id="8" name="Picture 7" descr="P831010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8558" y="3142838"/>
            <a:ext cx="2634219" cy="3512292"/>
          </a:xfrm>
          <a:prstGeom prst="rect">
            <a:avLst/>
          </a:prstGeom>
        </p:spPr>
      </p:pic>
      <p:pic>
        <p:nvPicPr>
          <p:cNvPr id="9" name="Picture 8" descr="P831009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455177" y="3099313"/>
            <a:ext cx="2736823" cy="3649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405980">
            <a:off x="304800" y="3930135"/>
            <a:ext cx="47244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halkboard" charset="0"/>
                <a:ea typeface="Chalkboard" charset="0"/>
                <a:cs typeface="Chalkboard" charset="0"/>
              </a:rPr>
              <a:t>Do you remember from last year?</a:t>
            </a:r>
            <a:endParaRPr lang="en-US" sz="40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1371600"/>
            <a:ext cx="830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67000" y="1862698"/>
            <a:ext cx="8991600" cy="541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65119" y="2438346"/>
            <a:ext cx="7848600" cy="58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2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2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11430000" cy="60531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Conclusion (C-E-R)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Claim: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sentence that answers the experimental question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She’s a witch and made of wood.!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to support the claim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Woman has the same weight as a duck. Both ducks and wood float.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Reasoning: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how/why the data supports the claim (includes scientific principles)</a:t>
            </a: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 The woman weighs as much as a duck, therefore she must be made of wood and will burn.  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7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10972800" cy="4757758"/>
          </a:xfrm>
        </p:spPr>
        <p:txBody>
          <a:bodyPr/>
          <a:lstStyle/>
          <a:p>
            <a:pPr>
              <a:buNone/>
            </a:pPr>
            <a:r>
              <a:rPr lang="en-US" dirty="0"/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Factors that influence an experiment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a. Manipulated/independent variable- something that you intentionally change…..ONLY ONE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b. Responding/dependent variable-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being measured, changing in response to manipulated variable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c. constant variables: kept the same throughout experiment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d. control group: group that DOES NOT get the manipulated change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MS900075009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134600" y="6324600"/>
            <a:ext cx="304800" cy="30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4754940"/>
            <a:ext cx="1158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Four guinea pigs are kept at different temperatures for six weeks. At the end of 6 weeks, percent weight gain is recorded. A fifth guinea pig is kept normal room temperature of 20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4401472"/>
            <a:ext cx="2743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Let’s Practice!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5" r="3935" b="4069"/>
          <a:stretch/>
        </p:blipFill>
        <p:spPr>
          <a:xfrm>
            <a:off x="7391400" y="381000"/>
            <a:ext cx="4267200" cy="35843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91100" y="413641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MV?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067800" y="4121054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Control Group?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4136418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 constants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81700" y="413641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</a:t>
            </a:r>
            <a:r>
              <a:rPr lang="en-US" sz="2800" b="1" dirty="0" smtClean="0"/>
              <a:t>V?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105400" y="4986247"/>
            <a:ext cx="3429000" cy="423953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5900647"/>
            <a:ext cx="4191000" cy="646331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Constants: cage, species of guinea pig, diet, time of day pigs are weighed,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5841071"/>
            <a:ext cx="5334000" cy="423953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5492115"/>
            <a:ext cx="3124200" cy="423953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3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6" grpId="0" animBg="1"/>
      <p:bldP spid="9" grpId="0"/>
      <p:bldP spid="10" grpId="0"/>
      <p:bldP spid="11" grpId="0"/>
      <p:bldP spid="12" grpId="0"/>
      <p:bldP spid="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"/>
            <a:ext cx="10972800" cy="4757758"/>
          </a:xfrm>
        </p:spPr>
        <p:txBody>
          <a:bodyPr/>
          <a:lstStyle/>
          <a:p>
            <a:pPr>
              <a:buNone/>
            </a:pPr>
            <a:r>
              <a:rPr lang="en-US" sz="3600" dirty="0"/>
              <a:t>3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Hypothesis- educated guess which can be TESTED 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a. IF (manipulated variable), THEN (this will happen/responding variable) BECAUSE…..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295400"/>
            <a:ext cx="4648200" cy="542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60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effectLst/>
              </a:rPr>
              <a:t>Claim-Evidence-Reasoning</a:t>
            </a:r>
            <a:endParaRPr lang="en-US" sz="54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" y="1295400"/>
            <a:ext cx="7995492" cy="494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Question: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“Is she a witch?”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*Watch the following video clip &amp; create a claim with evidence &amp; reasoning.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Claim: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Evidence:</a:t>
            </a:r>
          </a:p>
          <a:p>
            <a:pPr marL="0" indent="0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Reasoning: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624719"/>
            <a:ext cx="5025220" cy="3799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2819400" cy="95410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srgbClr val="000000"/>
                </a:solidFill>
                <a:latin typeface="Comic Sans MS"/>
              </a:rPr>
              <a:t>INB page</a:t>
            </a:r>
            <a:r>
              <a:rPr lang="en-US" sz="2800" dirty="0" smtClean="0">
                <a:solidFill>
                  <a:srgbClr val="000000"/>
                </a:solidFill>
                <a:latin typeface="Comic Sans MS"/>
              </a:rPr>
              <a:t>. 9 (bottom of </a:t>
            </a:r>
            <a:r>
              <a:rPr lang="en-US" sz="2800" dirty="0" err="1" smtClean="0">
                <a:solidFill>
                  <a:srgbClr val="000000"/>
                </a:solidFill>
                <a:latin typeface="Comic Sans MS"/>
              </a:rPr>
              <a:t>pg</a:t>
            </a:r>
            <a:r>
              <a:rPr lang="en-US" sz="2800" dirty="0" smtClean="0">
                <a:solidFill>
                  <a:srgbClr val="000000"/>
                </a:solidFill>
                <a:latin typeface="Comic Sans MS"/>
              </a:rPr>
              <a:t>) </a:t>
            </a:r>
            <a:endParaRPr lang="en-US" sz="2800" dirty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5248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11430000" cy="60531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Conclusion (C-E-R)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Claim: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sentence that answers the experimental question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She’s a witch and made of wood.!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to support the claim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Woman has the same weight as a duck. Both ducks and wood float.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Reasoning: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how/why the data supports the claim (includes scientific principles)</a:t>
            </a: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 The woman weighs as much as a duck, therefore she must be made of wood and will burn.  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934" y="2659851"/>
            <a:ext cx="4588933" cy="2581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57600"/>
            <a:ext cx="4191000" cy="2817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5" y="0"/>
            <a:ext cx="4905375" cy="41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6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52400"/>
            <a:ext cx="5126794" cy="655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152400"/>
            <a:ext cx="6400800" cy="132343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Title: Experimental </a:t>
            </a:r>
            <a:r>
              <a:rPr lang="en-US" sz="4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Design Practice</a:t>
            </a:r>
            <a:endParaRPr lang="en-US" sz="4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80107" y="152400"/>
            <a:ext cx="2559050" cy="52322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srgbClr val="000000"/>
                </a:solidFill>
                <a:latin typeface="Comic Sans MS"/>
              </a:rPr>
              <a:t>INB page</a:t>
            </a:r>
            <a:r>
              <a:rPr lang="en-US" sz="2800" dirty="0" smtClean="0">
                <a:solidFill>
                  <a:srgbClr val="000000"/>
                </a:solidFill>
                <a:latin typeface="Comic Sans MS"/>
              </a:rPr>
              <a:t>. 8 </a:t>
            </a:r>
            <a:endParaRPr lang="en-US" sz="2800" dirty="0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 rot="20905219">
            <a:off x="568084" y="2008134"/>
            <a:ext cx="5562600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When you finish Experiment 1…come up to the front and check your answers with Mrs. O’s answer key.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0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-19280"/>
            <a:ext cx="109728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Bottle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655842"/>
            <a:ext cx="10115550" cy="6237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51975" y="6324485"/>
            <a:ext cx="2559050" cy="52322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srgbClr val="000000"/>
                </a:solidFill>
                <a:latin typeface="Comic Sans MS"/>
              </a:rPr>
              <a:t>INB page</a:t>
            </a:r>
            <a:r>
              <a:rPr lang="en-US" sz="2800" dirty="0" smtClean="0">
                <a:solidFill>
                  <a:srgbClr val="000000"/>
                </a:solidFill>
                <a:latin typeface="Comic Sans MS"/>
              </a:rPr>
              <a:t>. 11 </a:t>
            </a:r>
            <a:endParaRPr lang="en-US" sz="2800" dirty="0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6295177"/>
            <a:ext cx="2559050" cy="52322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srgbClr val="000000"/>
                </a:solidFill>
                <a:latin typeface="Comic Sans MS"/>
              </a:rPr>
              <a:t>INB page</a:t>
            </a:r>
            <a:r>
              <a:rPr lang="en-US" sz="2800" dirty="0" smtClean="0">
                <a:solidFill>
                  <a:srgbClr val="000000"/>
                </a:solidFill>
                <a:latin typeface="Comic Sans MS"/>
              </a:rPr>
              <a:t>. 10 </a:t>
            </a:r>
            <a:endParaRPr lang="en-US" sz="2800" dirty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164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0972800" cy="762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Bottle Experiment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85" y="914400"/>
            <a:ext cx="12039600" cy="57912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sz="4000" dirty="0" smtClean="0"/>
              <a:t>Move Desks into groups.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Read through Lab instructions with your partner/group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Get and WEAR goggles…MANDATORY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Get and wear gloves…..MANDATORY</a:t>
            </a:r>
          </a:p>
          <a:p>
            <a:pPr marL="0" indent="0">
              <a:buNone/>
            </a:pPr>
            <a:r>
              <a:rPr lang="en-US" sz="4000" dirty="0" smtClean="0"/>
              <a:t>Safety Rules:</a:t>
            </a:r>
          </a:p>
          <a:p>
            <a:pPr marL="0" indent="0">
              <a:buNone/>
            </a:pPr>
            <a:r>
              <a:rPr lang="en-US" sz="4000" dirty="0" smtClean="0"/>
              <a:t>-No goofing around or being careless. These are real chemicals.</a:t>
            </a:r>
          </a:p>
          <a:p>
            <a:pPr marL="0" indent="0">
              <a:buNone/>
            </a:pPr>
            <a:r>
              <a:rPr lang="en-US" sz="4000" dirty="0"/>
              <a:t>-</a:t>
            </a:r>
            <a:r>
              <a:rPr lang="en-US" sz="4000" dirty="0" smtClean="0"/>
              <a:t>No opening bottles or bags when shaking!!!</a:t>
            </a:r>
          </a:p>
          <a:p>
            <a:pPr marL="0" indent="0">
              <a:buNone/>
            </a:pPr>
            <a:r>
              <a:rPr lang="en-US" sz="4000" dirty="0" smtClean="0"/>
              <a:t>-During experiment 2: come over to Mrs. O.</a:t>
            </a:r>
          </a:p>
          <a:p>
            <a:pPr marL="0" indent="0">
              <a:buNone/>
            </a:pPr>
            <a:r>
              <a:rPr lang="en-US" sz="4000" dirty="0" smtClean="0"/>
              <a:t>-When in doubt…Run water over skin! </a:t>
            </a:r>
          </a:p>
          <a:p>
            <a:pPr marL="0" indent="0">
              <a:buNone/>
            </a:pPr>
            <a:r>
              <a:rPr lang="en-US" sz="4000" dirty="0" smtClean="0"/>
              <a:t>-Return ALL bottles to lab counter by the microwave. THEN, pull off gloves from the wrist and throw in large trash can. THEN remove goggles!</a:t>
            </a:r>
          </a:p>
          <a:p>
            <a:pPr marL="0" indent="0">
              <a:buNone/>
            </a:pPr>
            <a:r>
              <a:rPr lang="en-US" sz="4000" dirty="0" smtClean="0"/>
              <a:t>-Every student will use WATER ONLY after lab.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36751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Lantern">
  <a:themeElements>
    <a:clrScheme name="Lantern">
      <a:dk1>
        <a:sysClr val="windowText" lastClr="000000"/>
      </a:dk1>
      <a:lt1>
        <a:sysClr val="window" lastClr="FFFFFF"/>
      </a:lt1>
      <a:dk2>
        <a:srgbClr val="430000"/>
      </a:dk2>
      <a:lt2>
        <a:srgbClr val="FFE8E8"/>
      </a:lt2>
      <a:accent1>
        <a:srgbClr val="E91201"/>
      </a:accent1>
      <a:accent2>
        <a:srgbClr val="FF6262"/>
      </a:accent2>
      <a:accent3>
        <a:srgbClr val="FF8000"/>
      </a:accent3>
      <a:accent4>
        <a:srgbClr val="EEA451"/>
      </a:accent4>
      <a:accent5>
        <a:srgbClr val="EA44C9"/>
      </a:accent5>
      <a:accent6>
        <a:srgbClr val="D21578"/>
      </a:accent6>
      <a:hlink>
        <a:srgbClr val="00B5CE"/>
      </a:hlink>
      <a:folHlink>
        <a:srgbClr val="E17100"/>
      </a:folHlink>
    </a:clrScheme>
    <a:fontScheme name="Lantern">
      <a:majorFont>
        <a:latin typeface="Tw Cen MT"/>
        <a:ea typeface=""/>
        <a:cs typeface=""/>
        <a:font script="Cyrl" typeface="Tahoma"/>
        <a:font script="Grek" typeface="Tahoma"/>
        <a:font script="Jpan" typeface="HG丸ｺﾞｼｯｸM-PRO"/>
        <a:font script="Hang" typeface="HY엽서L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丸ｺﾞｼｯｸM-PRO"/>
        <a:font script="Hang" typeface="맑은 고딕"/>
        <a:font script="Hans" typeface="幼圆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ntern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"/>
              </a:schemeClr>
            </a:gs>
            <a:gs pos="10000">
              <a:schemeClr val="phClr">
                <a:tint val="30000"/>
                <a:shade val="100000"/>
                <a:hueMod val="100000"/>
                <a:satMod val="100000"/>
              </a:schemeClr>
            </a:gs>
            <a:gs pos="3000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90000"/>
                <a:shade val="100000"/>
                <a:hueMod val="100000"/>
                <a:satMod val="100000"/>
              </a:schemeClr>
            </a:gs>
            <a:gs pos="10000">
              <a:schemeClr val="phClr">
                <a:tint val="90000"/>
                <a:shade val="80000"/>
                <a:hueMod val="100000"/>
                <a:satMod val="100000"/>
              </a:schemeClr>
            </a:gs>
            <a:gs pos="30000">
              <a:schemeClr val="phClr">
                <a:tint val="100000"/>
                <a:shade val="5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20000"/>
                <a:hueMod val="100000"/>
                <a:satMod val="100000"/>
              </a:schemeClr>
            </a:gs>
          </a:gsLst>
          <a:path path="circle">
            <a:fillToRect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/>
            <a:lightRig rig="chilly" dir="tl">
              <a:rot lat="0" lon="0" rev="2700000"/>
            </a:lightRig>
          </a:scene3d>
          <a:sp3d prstMaterial="matte">
            <a:bevelT/>
            <a:contourClr>
              <a:schemeClr val="bg2">
                <a:tint val="1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/>
            <a:lightRig rig="twoPt" dir="t">
              <a:rot lat="0" lon="0" rev="8100000"/>
            </a:lightRig>
          </a:scene3d>
          <a:sp3d prstMaterial="matte">
            <a:bevelT/>
            <a:bevelB w="0" h="0"/>
            <a:extrusionClr>
              <a:schemeClr val="bg1"/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  <a:lum val="90000"/>
              </a:schemeClr>
            </a:gs>
            <a:gs pos="5000">
              <a:schemeClr val="phClr">
                <a:tint val="100000"/>
                <a:shade val="100000"/>
                <a:hueMod val="100000"/>
                <a:satMod val="100000"/>
                <a:lum val="80000"/>
              </a:schemeClr>
            </a:gs>
            <a:gs pos="10000">
              <a:schemeClr val="phClr">
                <a:tint val="100000"/>
                <a:shade val="100000"/>
                <a:hueMod val="100000"/>
                <a:satMod val="100000"/>
                <a:lum val="8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100000"/>
                <a:hueMod val="100000"/>
                <a:satMod val="70000"/>
              </a:schemeClr>
              <a:srgbClr val="F07800">
                <a:alpha val="77647"/>
              </a:srgb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100000"/>
                <a:hueMod val="100000"/>
                <a:satMod val="70000"/>
              </a:schemeClr>
              <a:srgbClr val="F07800">
                <a:alpha val="77647"/>
              </a:srgb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rid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Lantern</Template>
  <TotalTime>3757</TotalTime>
  <Words>720</Words>
  <Application>Microsoft Office PowerPoint</Application>
  <PresentationFormat>Widescreen</PresentationFormat>
  <Paragraphs>153</Paragraphs>
  <Slides>20</Slides>
  <Notes>4</Notes>
  <HiddenSlides>0</HiddenSlides>
  <MMClips>8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ＭＳ Ｐゴシック</vt:lpstr>
      <vt:lpstr>Arial</vt:lpstr>
      <vt:lpstr>Arial Black</vt:lpstr>
      <vt:lpstr>Arial Narrow</vt:lpstr>
      <vt:lpstr>Baskerville Old Face</vt:lpstr>
      <vt:lpstr>Calibri</vt:lpstr>
      <vt:lpstr>Chalkboard</vt:lpstr>
      <vt:lpstr>Comic Sans MS</vt:lpstr>
      <vt:lpstr>Franklin Gothic Medium</vt:lpstr>
      <vt:lpstr>Times New Roman</vt:lpstr>
      <vt:lpstr>Tw Cen MT</vt:lpstr>
      <vt:lpstr>Wingdings</vt:lpstr>
      <vt:lpstr>Wingdings 2</vt:lpstr>
      <vt:lpstr>Lantern</vt:lpstr>
      <vt:lpstr>Blank Presentation</vt:lpstr>
      <vt:lpstr>Grid</vt:lpstr>
      <vt:lpstr>1_Blank Presentation</vt:lpstr>
      <vt:lpstr>EQ: How does evidence and reasoning strengthen a scientific claim? </vt:lpstr>
      <vt:lpstr>A. Experimental Design</vt:lpstr>
      <vt:lpstr>PowerPoint Presentation</vt:lpstr>
      <vt:lpstr>PowerPoint Presentation</vt:lpstr>
      <vt:lpstr> Claim-Evidence-Reasoning</vt:lpstr>
      <vt:lpstr>PowerPoint Presentation</vt:lpstr>
      <vt:lpstr>PowerPoint Presentation</vt:lpstr>
      <vt:lpstr>Bottle Experiment</vt:lpstr>
      <vt:lpstr>Bottle Experiment</vt:lpstr>
      <vt:lpstr>PowerPoint Presentation</vt:lpstr>
      <vt:lpstr>“Slip or Trip”</vt:lpstr>
      <vt:lpstr>PowerPoint Presentation</vt:lpstr>
      <vt:lpstr>Board Meeting Protocol</vt:lpstr>
      <vt:lpstr>Question: “Is the little girl’s dad an alien?”</vt:lpstr>
      <vt:lpstr>EQ: How does evidence and reasoning strengthen a scientific claim? </vt:lpstr>
      <vt:lpstr>A. Experimental Design</vt:lpstr>
      <vt:lpstr>PowerPoint Presentation</vt:lpstr>
      <vt:lpstr>PowerPoint Presentation</vt:lpstr>
      <vt:lpstr> Claim-Evidence-Reasoning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Scientific Method &amp; Metrics Review</dc:title>
  <dc:creator>ami</dc:creator>
  <cp:lastModifiedBy>Obermeyer Amy</cp:lastModifiedBy>
  <cp:revision>126</cp:revision>
  <cp:lastPrinted>2017-08-29T14:06:57Z</cp:lastPrinted>
  <dcterms:created xsi:type="dcterms:W3CDTF">2011-09-11T17:10:58Z</dcterms:created>
  <dcterms:modified xsi:type="dcterms:W3CDTF">2017-08-31T13:24:33Z</dcterms:modified>
</cp:coreProperties>
</file>